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34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в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до 7 лет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0729883325252157"/>
          <c:y val="0.10193646095260858"/>
          <c:w val="0.87716783079322225"/>
          <c:h val="0.7474041984321138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г.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г.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г.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gapWidth val="65"/>
        <c:axId val="65978752"/>
        <c:axId val="65980288"/>
      </c:barChart>
      <c:catAx>
        <c:axId val="659787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980288"/>
        <c:crosses val="autoZero"/>
        <c:auto val="1"/>
        <c:lblAlgn val="ctr"/>
        <c:lblOffset val="100"/>
      </c:catAx>
      <c:valAx>
        <c:axId val="659802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tickLblPos val="nextTo"/>
        <c:crossAx val="6597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в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2 месяцев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1617502522638225"/>
          <c:y val="9.6844098734086934E-2"/>
          <c:w val="0.87716783079322225"/>
          <c:h val="0.7474041984321138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г.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0.87300000000000022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г.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0.89300000000000002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г.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0.90400000000000003</c:v>
                </c:pt>
              </c:numCache>
            </c:numRef>
          </c:val>
        </c:ser>
        <c:dLbls>
          <c:showVal val="1"/>
        </c:dLbls>
        <c:gapWidth val="65"/>
        <c:axId val="66089344"/>
        <c:axId val="66090880"/>
      </c:barChart>
      <c:catAx>
        <c:axId val="660893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090880"/>
        <c:crosses val="autoZero"/>
        <c:auto val="1"/>
        <c:lblAlgn val="ctr"/>
        <c:lblOffset val="100"/>
      </c:catAx>
      <c:valAx>
        <c:axId val="660908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tickLblPos val="nextTo"/>
        <c:crossAx val="6608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420B-6ED8-45E1-B901-9563F5D79C38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CD06-A35E-4B47-9D80-178BF60178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02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420B-6ED8-45E1-B901-9563F5D79C38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CD06-A35E-4B47-9D80-178BF60178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926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420B-6ED8-45E1-B901-9563F5D79C38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CD06-A35E-4B47-9D80-178BF60178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729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420B-6ED8-45E1-B901-9563F5D79C38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CD06-A35E-4B47-9D80-178BF60178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251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420B-6ED8-45E1-B901-9563F5D79C38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CD06-A35E-4B47-9D80-178BF60178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1565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420B-6ED8-45E1-B901-9563F5D79C38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CD06-A35E-4B47-9D80-178BF60178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541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420B-6ED8-45E1-B901-9563F5D79C38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CD06-A35E-4B47-9D80-178BF60178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697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420B-6ED8-45E1-B901-9563F5D79C38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CD06-A35E-4B47-9D80-178BF60178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468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420B-6ED8-45E1-B901-9563F5D79C38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CD06-A35E-4B47-9D80-178BF60178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9572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420B-6ED8-45E1-B901-9563F5D79C38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CD06-A35E-4B47-9D80-178BF60178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784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420B-6ED8-45E1-B901-9563F5D79C38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CD06-A35E-4B47-9D80-178BF60178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285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7420B-6ED8-45E1-B901-9563F5D79C38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0CD06-A35E-4B47-9D80-178BF60178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724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559" b="3960"/>
          <a:stretch/>
        </p:blipFill>
        <p:spPr>
          <a:xfrm>
            <a:off x="0" y="0"/>
            <a:ext cx="12192000" cy="6871252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27000"/>
            </a:blip>
            <a:srcRect/>
            <a:stretch>
              <a:fillRect l="-1013" t="-2188" r="-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 rot="10800000">
            <a:off x="0" y="0"/>
            <a:ext cx="12192000" cy="1219200"/>
          </a:xfrm>
          <a:prstGeom prst="round2SameRect">
            <a:avLst>
              <a:gd name="adj1" fmla="val 19167"/>
              <a:gd name="adj2" fmla="val 0"/>
            </a:avLst>
          </a:prstGeom>
          <a:solidFill>
            <a:schemeClr val="accent1">
              <a:alpha val="36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8" y="106016"/>
            <a:ext cx="644445" cy="938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7654" y="447258"/>
            <a:ext cx="577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МР «Печора»</a:t>
            </a:r>
            <a:endParaRPr lang="ru-RU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5262" y="1949719"/>
            <a:ext cx="9294470" cy="30469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задач к решению: </a:t>
            </a:r>
          </a:p>
          <a:p>
            <a:pPr algn="ctr"/>
            <a:r>
              <a:rPr lang="ru-RU" sz="4800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развития системы образования </a:t>
            </a:r>
          </a:p>
          <a:p>
            <a:pPr algn="ctr"/>
            <a:r>
              <a:rPr lang="ru-RU" sz="4800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МО МР «Печора»</a:t>
            </a:r>
            <a:endParaRPr lang="ru-RU" sz="4800" b="1" dirty="0">
              <a:ln w="0"/>
              <a:solidFill>
                <a:srgbClr val="C00000"/>
              </a:solidFill>
              <a:effectLst>
                <a:glow rad="228600">
                  <a:schemeClr val="accent4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456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559" b="3960"/>
          <a:stretch/>
        </p:blipFill>
        <p:spPr>
          <a:xfrm>
            <a:off x="0" y="0"/>
            <a:ext cx="12192000" cy="6871252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27000"/>
            </a:blip>
            <a:srcRect/>
            <a:stretch>
              <a:fillRect l="-1013" t="-2188" r="-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 rot="10800000">
            <a:off x="0" y="0"/>
            <a:ext cx="12192000" cy="1219200"/>
          </a:xfrm>
          <a:prstGeom prst="round2SameRect">
            <a:avLst>
              <a:gd name="adj1" fmla="val 19167"/>
              <a:gd name="adj2" fmla="val 0"/>
            </a:avLst>
          </a:prstGeom>
          <a:solidFill>
            <a:schemeClr val="accent1">
              <a:alpha val="36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8" y="106016"/>
            <a:ext cx="644445" cy="938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7654" y="401538"/>
            <a:ext cx="577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МР «Печора»</a:t>
            </a:r>
            <a:endParaRPr lang="ru-RU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56855" y="87919"/>
            <a:ext cx="5777945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Начальное, основное и среднее общее образование.</a:t>
            </a:r>
          </a:p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всероссийских проектов «Самбо в школу», «Шахматы детям»</a:t>
            </a:r>
            <a:endParaRPr lang="ru-RU" b="1" dirty="0">
              <a:ln w="0"/>
              <a:solidFill>
                <a:srgbClr val="C00000"/>
              </a:solidFill>
              <a:effectLst>
                <a:glow rad="228600">
                  <a:schemeClr val="accent4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81576" y="2152904"/>
            <a:ext cx="9178727" cy="15857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Проект «Самбо в школу» внедрен в рамках реализации учебного предмета «Физическая культура» в МОУ «СОШ»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п.Каджером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с общим охватом 34 обучающихся.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04725" y="4028003"/>
            <a:ext cx="9178727" cy="15857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 7 образовательных организациях  проводятся занятия по шахматам для 560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обучающихся.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53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559" b="3960"/>
          <a:stretch/>
        </p:blipFill>
        <p:spPr>
          <a:xfrm>
            <a:off x="0" y="0"/>
            <a:ext cx="12192000" cy="6871252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27000"/>
            </a:blip>
            <a:srcRect/>
            <a:stretch>
              <a:fillRect l="-1013" t="-2188" r="-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 rot="10800000">
            <a:off x="0" y="0"/>
            <a:ext cx="12192000" cy="1219200"/>
          </a:xfrm>
          <a:prstGeom prst="round2SameRect">
            <a:avLst>
              <a:gd name="adj1" fmla="val 19167"/>
              <a:gd name="adj2" fmla="val 0"/>
            </a:avLst>
          </a:prstGeom>
          <a:solidFill>
            <a:schemeClr val="accent1">
              <a:alpha val="36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8" y="106016"/>
            <a:ext cx="644445" cy="938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7654" y="401538"/>
            <a:ext cx="577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МР «Печора»</a:t>
            </a:r>
            <a:endParaRPr lang="ru-RU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56855" y="122644"/>
            <a:ext cx="577794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Начальное, основное и среднее общее образование.</a:t>
            </a:r>
          </a:p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доли дете</a:t>
            </a:r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й, обучающихся во 2 смену</a:t>
            </a:r>
            <a:endParaRPr lang="ru-RU" b="1" dirty="0">
              <a:ln w="0"/>
              <a:solidFill>
                <a:srgbClr val="C00000"/>
              </a:solidFill>
              <a:effectLst>
                <a:glow rad="228600">
                  <a:schemeClr val="accent4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83849" y="1481560"/>
            <a:ext cx="10116274" cy="4907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just">
              <a:lnSpc>
                <a:spcPct val="15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вторую смену в 2017-2018 учебном году обучались 166 обучающихся МОУ «СОШ № 3» и МОУ «СОШ № 49», что составило 2,8 %.</a:t>
            </a:r>
          </a:p>
          <a:p>
            <a:pPr indent="450850" algn="just">
              <a:lnSpc>
                <a:spcPct val="15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ликвидации второй смены в 2018 году проведено перераспределение территорий, закрепленных за МОУ СОШ № 2, 3, 4, 10, 49, 83.</a:t>
            </a:r>
          </a:p>
          <a:p>
            <a:pPr indent="450850" algn="just">
              <a:lnSpc>
                <a:spcPct val="150000"/>
              </a:lnSpc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>
              <a:lnSpc>
                <a:spcPct val="15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сентября 2018 г. во вторую смену будут обучаться  129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(МОУ «СОШ № 3» - один класс, МОУ «СОШ № 49» -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>
              <a:lnSpc>
                <a:spcPct val="15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Составлена смета и техническое задание на сумму 1 794,361 тыс. рублей для  ремонта и переоборудования  учебных классов в МОУ «СОШ № 49» для учащихся начальной школы.</a:t>
            </a:r>
          </a:p>
        </p:txBody>
      </p:sp>
    </p:spTree>
    <p:extLst>
      <p:ext uri="{BB962C8B-B14F-4D97-AF65-F5344CB8AC3E}">
        <p14:creationId xmlns="" xmlns:p14="http://schemas.microsoft.com/office/powerpoint/2010/main" val="26653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559" b="3960"/>
          <a:stretch/>
        </p:blipFill>
        <p:spPr>
          <a:xfrm>
            <a:off x="0" y="0"/>
            <a:ext cx="12192000" cy="6871252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27000"/>
            </a:blip>
            <a:srcRect/>
            <a:stretch>
              <a:fillRect l="-1013" t="-2188" r="-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 rot="10800000">
            <a:off x="0" y="0"/>
            <a:ext cx="12192000" cy="1219200"/>
          </a:xfrm>
          <a:prstGeom prst="round2SameRect">
            <a:avLst>
              <a:gd name="adj1" fmla="val 19167"/>
              <a:gd name="adj2" fmla="val 0"/>
            </a:avLst>
          </a:prstGeom>
          <a:solidFill>
            <a:schemeClr val="accent1">
              <a:alpha val="36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8" y="106016"/>
            <a:ext cx="644445" cy="938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7654" y="401538"/>
            <a:ext cx="577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МР «Печора»</a:t>
            </a:r>
            <a:endParaRPr lang="ru-RU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56855" y="122644"/>
            <a:ext cx="5777945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Начальное, основное и среднее общее образование.</a:t>
            </a:r>
          </a:p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муниципальной системы  оценки качества образования и повышение качества образования</a:t>
            </a:r>
            <a:endParaRPr lang="ru-RU" b="1" dirty="0">
              <a:ln w="0"/>
              <a:solidFill>
                <a:srgbClr val="C00000"/>
              </a:solidFill>
              <a:effectLst>
                <a:glow rad="228600">
                  <a:schemeClr val="accent4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169043" y="1250855"/>
          <a:ext cx="9387068" cy="5241505"/>
        </p:xfrm>
        <a:graphic>
          <a:graphicData uri="http://schemas.openxmlformats.org/drawingml/2006/table">
            <a:tbl>
              <a:tblPr/>
              <a:tblGrid>
                <a:gridCol w="4833799"/>
                <a:gridCol w="1529200"/>
                <a:gridCol w="1529200"/>
                <a:gridCol w="149486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2015-2016 </a:t>
                      </a:r>
                      <a:endParaRPr lang="ru-RU" sz="1600" b="1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год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2016-2017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уч.год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2017-2018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уч.год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01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обученности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99,9%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99,7%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99,5%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Качество обучения (окончили учебный год на «4» и «5»)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42,2%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42,1%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41,5%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учащихся, переведенных в следующий класс условно (имеют академическую задолженность)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 чел.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6 чел.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7 чел.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55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Оставлены на повторный курс обучения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 чел.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14 чел.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14 чел.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выпускников 9–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классов получили аттестаты с отличием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20 чел.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13 чел.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17 чел.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Награждены серебряной медалью «За особые успехи в учении»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8 чел.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6 чел.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11 чел.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Награждены золотой медалью «За особые успехи в учении»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9 чел.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13 чел.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17 чел.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выпускников, не получивших аттестат об основном общем образовании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5 чел.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5 чел.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 чел.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выпускников, не получивших аттестат о среднем общем образовании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 чел.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7 чел.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653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559" b="3960"/>
          <a:stretch/>
        </p:blipFill>
        <p:spPr>
          <a:xfrm>
            <a:off x="0" y="0"/>
            <a:ext cx="12192000" cy="6871252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27000"/>
            </a:blip>
            <a:srcRect/>
            <a:stretch>
              <a:fillRect l="-1013" t="-2188" r="-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 rot="10800000">
            <a:off x="0" y="0"/>
            <a:ext cx="12192000" cy="1219200"/>
          </a:xfrm>
          <a:prstGeom prst="round2SameRect">
            <a:avLst>
              <a:gd name="adj1" fmla="val 19167"/>
              <a:gd name="adj2" fmla="val 0"/>
            </a:avLst>
          </a:prstGeom>
          <a:solidFill>
            <a:schemeClr val="accent1">
              <a:alpha val="36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8" y="106016"/>
            <a:ext cx="644445" cy="938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7654" y="401538"/>
            <a:ext cx="577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МР «Печора»</a:t>
            </a:r>
            <a:endParaRPr lang="ru-RU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56855" y="122644"/>
            <a:ext cx="5777945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Начальное, основное и среднее общее образование.</a:t>
            </a:r>
          </a:p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системы  профессионального роста учителей</a:t>
            </a:r>
            <a:endParaRPr lang="ru-RU" b="1" dirty="0">
              <a:ln w="0"/>
              <a:solidFill>
                <a:srgbClr val="C00000"/>
              </a:solidFill>
              <a:effectLst>
                <a:glow rad="228600">
                  <a:schemeClr val="accent4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81155" y="2912854"/>
          <a:ext cx="6925326" cy="2666142"/>
        </p:xfrm>
        <a:graphic>
          <a:graphicData uri="http://schemas.openxmlformats.org/drawingml/2006/table">
            <a:tbl>
              <a:tblPr/>
              <a:tblGrid>
                <a:gridCol w="3270674"/>
                <a:gridCol w="1833761"/>
                <a:gridCol w="1820891"/>
              </a:tblGrid>
              <a:tr h="8451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Педагогический опыт на уровне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2016-2017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2017-2018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744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Муниципальный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7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Республиканский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69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Всероссийский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118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25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Международный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1365813" y="1868418"/>
            <a:ext cx="9572263" cy="6201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в конкурсах педагогического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мастерства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53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559" b="3960"/>
          <a:stretch/>
        </p:blipFill>
        <p:spPr>
          <a:xfrm>
            <a:off x="0" y="0"/>
            <a:ext cx="12192000" cy="6871252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27000"/>
            </a:blip>
            <a:srcRect/>
            <a:stretch>
              <a:fillRect l="-1013" t="-2188" r="-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 rot="10800000">
            <a:off x="0" y="0"/>
            <a:ext cx="12192000" cy="1219200"/>
          </a:xfrm>
          <a:prstGeom prst="round2SameRect">
            <a:avLst>
              <a:gd name="adj1" fmla="val 19167"/>
              <a:gd name="adj2" fmla="val 0"/>
            </a:avLst>
          </a:prstGeom>
          <a:solidFill>
            <a:schemeClr val="accent1">
              <a:alpha val="36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8" y="106016"/>
            <a:ext cx="644445" cy="938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7654" y="401538"/>
            <a:ext cx="577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МР «Печора»</a:t>
            </a:r>
            <a:endParaRPr lang="ru-RU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56855" y="122644"/>
            <a:ext cx="5777945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Начальное, основное и среднее общее образование.</a:t>
            </a:r>
          </a:p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системы  профессионального роста учителей</a:t>
            </a:r>
            <a:endParaRPr lang="ru-RU" b="1" dirty="0">
              <a:ln w="0"/>
              <a:solidFill>
                <a:srgbClr val="C00000"/>
              </a:solidFill>
              <a:effectLst>
                <a:glow rad="228600">
                  <a:schemeClr val="accent4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65813" y="1694418"/>
            <a:ext cx="9572263" cy="6201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в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конкурсах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83849" y="2696902"/>
            <a:ext cx="10116274" cy="36923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года – 2018» - 9 человек (номинация «Учитель года» - 6 педагогов ОО, номинация «Воспитатель года» - 3 педагога ДОО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(«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года –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2017» -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человек (номинация «Учитель года» - 6 педагогов ОО, номинация «Воспитатель года» - 6 педагогов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ДОО));</a:t>
            </a:r>
          </a:p>
          <a:p>
            <a:pPr>
              <a:lnSpc>
                <a:spcPct val="150000"/>
              </a:lnSpc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педагогического мастерства «Педагогический опыт. Идеи. Инновации» (62 педагога ОО и ДОО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26653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559" b="3960"/>
          <a:stretch/>
        </p:blipFill>
        <p:spPr>
          <a:xfrm>
            <a:off x="0" y="0"/>
            <a:ext cx="12192000" cy="6871252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27000"/>
            </a:blip>
            <a:srcRect/>
            <a:stretch>
              <a:fillRect l="-1013" t="-2188" r="-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 rot="10800000">
            <a:off x="0" y="0"/>
            <a:ext cx="12192000" cy="1219200"/>
          </a:xfrm>
          <a:prstGeom prst="round2SameRect">
            <a:avLst>
              <a:gd name="adj1" fmla="val 19167"/>
              <a:gd name="adj2" fmla="val 0"/>
            </a:avLst>
          </a:prstGeom>
          <a:solidFill>
            <a:schemeClr val="accent1">
              <a:alpha val="36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8" y="106016"/>
            <a:ext cx="644445" cy="938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7654" y="401538"/>
            <a:ext cx="577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МР «Печора»</a:t>
            </a:r>
            <a:endParaRPr lang="ru-RU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56855" y="122644"/>
            <a:ext cx="577794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Начальное, основное и среднее общее образование.</a:t>
            </a:r>
          </a:p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  <a:endParaRPr lang="ru-RU" b="1" dirty="0">
              <a:ln w="0"/>
              <a:solidFill>
                <a:srgbClr val="C00000"/>
              </a:solidFill>
              <a:effectLst>
                <a:glow rad="228600">
                  <a:schemeClr val="accent4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83849" y="1122743"/>
            <a:ext cx="10116274" cy="54285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1. Увеличение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количества выпускников, которые не смогли преодолеть минимальный порог на ГИА.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. Увеличение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количества учащихся, переведенных в следующий класс условно и оставленных на повторный курс обучения.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indent="266700" algn="just">
              <a:lnSpc>
                <a:spcPct val="150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3. Отсутствует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система работы по индивидуальному сопровождению учителей, ученики которых показывают низкие результаты при проведении внешних оценочных процедур.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indent="266700" algn="just">
              <a:lnSpc>
                <a:spcPct val="150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4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. Отсутствует система по организации профильного обучения в 10-11 классах школ МО МР «Печора».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indent="266700" algn="just">
              <a:lnSpc>
                <a:spcPct val="15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5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. Низкий уровень участия школ в реализации всероссийских проектов «Самбо в школу»,  «Шахматы в школу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».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26653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559" b="3960"/>
          <a:stretch/>
        </p:blipFill>
        <p:spPr>
          <a:xfrm>
            <a:off x="0" y="0"/>
            <a:ext cx="12192000" cy="6871252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27000"/>
            </a:blip>
            <a:srcRect/>
            <a:stretch>
              <a:fillRect l="-1013" t="-2188" r="-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 rot="10800000">
            <a:off x="0" y="0"/>
            <a:ext cx="12192000" cy="1219200"/>
          </a:xfrm>
          <a:prstGeom prst="round2SameRect">
            <a:avLst>
              <a:gd name="adj1" fmla="val 19167"/>
              <a:gd name="adj2" fmla="val 0"/>
            </a:avLst>
          </a:prstGeom>
          <a:solidFill>
            <a:schemeClr val="accent1">
              <a:alpha val="36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8" y="106016"/>
            <a:ext cx="644445" cy="938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7654" y="401538"/>
            <a:ext cx="577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МР «Печора»</a:t>
            </a:r>
            <a:endParaRPr lang="ru-RU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56855" y="122644"/>
            <a:ext cx="577794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Начальное, основное и среднее общее образование.</a:t>
            </a:r>
          </a:p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b="1" dirty="0">
              <a:ln w="0"/>
              <a:solidFill>
                <a:srgbClr val="C00000"/>
              </a:solidFill>
              <a:effectLst>
                <a:glow rad="228600">
                  <a:schemeClr val="accent4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83849" y="1713054"/>
            <a:ext cx="10116274" cy="4363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6700" algn="just">
              <a:lnSpc>
                <a:spcPct val="15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1.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Развитие 5 бесплатных кружков: художественных, спортивных, естественнонаучных, шахматных, театральных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.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indent="266700" algn="just">
              <a:lnSpc>
                <a:spcPct val="15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Совершенствование муниципальной системы оценки качества образования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.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indent="266700" algn="just">
              <a:lnSpc>
                <a:spcPct val="150000"/>
              </a:lnSpc>
              <a:tabLst>
                <a:tab pos="270510" algn="l"/>
              </a:tabLs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3.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Усиление контроля за деятельностью администраций ОО по повышению качества образования в ОО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.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indent="266700" algn="just">
              <a:lnSpc>
                <a:spcPct val="150000"/>
              </a:lnSpc>
              <a:tabLst>
                <a:tab pos="270510" algn="l"/>
              </a:tabLs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4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Принять исчерпывающие меры по организации профильного обучения в 10-11 классах школ МО МР «Печора»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.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indent="266700" algn="just">
              <a:lnSpc>
                <a:spcPct val="15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26653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559" b="3960"/>
          <a:stretch/>
        </p:blipFill>
        <p:spPr>
          <a:xfrm>
            <a:off x="0" y="0"/>
            <a:ext cx="12192000" cy="6871252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27000"/>
            </a:blip>
            <a:srcRect/>
            <a:stretch>
              <a:fillRect l="-1013" t="-2188" r="-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 rot="10800000">
            <a:off x="0" y="0"/>
            <a:ext cx="12192000" cy="1219200"/>
          </a:xfrm>
          <a:prstGeom prst="round2SameRect">
            <a:avLst>
              <a:gd name="adj1" fmla="val 19167"/>
              <a:gd name="adj2" fmla="val 0"/>
            </a:avLst>
          </a:prstGeom>
          <a:solidFill>
            <a:schemeClr val="accent1">
              <a:alpha val="36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8" y="106016"/>
            <a:ext cx="644445" cy="938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7654" y="401538"/>
            <a:ext cx="577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МР «Печора»</a:t>
            </a:r>
            <a:endParaRPr lang="ru-RU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56855" y="122644"/>
            <a:ext cx="5777945" cy="1477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современной образовательной среды для удовлетворения особых образовательных потребностей обучающихся с инвалидностью и обучающихся с ограниченными возможностями здоровья на всех уровнях </a:t>
            </a:r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b="1" dirty="0" smtClean="0">
              <a:ln w="0"/>
              <a:solidFill>
                <a:srgbClr val="C00000"/>
              </a:solidFill>
              <a:effectLst>
                <a:glow rad="228600">
                  <a:schemeClr val="accent4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83849" y="2222354"/>
            <a:ext cx="10116274" cy="4363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6700" algn="just">
              <a:lnSpc>
                <a:spcPct val="15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 2017-2018 учебном году в образовательных организациях МР «Печора» обучались 107 детей-инвалидов, из них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54 чел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. в общеобразовательных организациях, 53 чел. в дошкольных образовательных организациях и  119 детей с ограниченными возможностями здоровья, из них 70 в общеобразовательных организациях (33 чел. выпускники 9, 11 классов), 49 в дошкольных образовательных организациях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26653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559" b="3960"/>
          <a:stretch/>
        </p:blipFill>
        <p:spPr>
          <a:xfrm>
            <a:off x="0" y="0"/>
            <a:ext cx="12192000" cy="6871252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27000"/>
            </a:blip>
            <a:srcRect/>
            <a:stretch>
              <a:fillRect l="-1013" t="-2188" r="-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 rot="10800000">
            <a:off x="0" y="0"/>
            <a:ext cx="12192000" cy="1219200"/>
          </a:xfrm>
          <a:prstGeom prst="round2SameRect">
            <a:avLst>
              <a:gd name="adj1" fmla="val 19167"/>
              <a:gd name="adj2" fmla="val 0"/>
            </a:avLst>
          </a:prstGeom>
          <a:solidFill>
            <a:schemeClr val="accent1">
              <a:alpha val="36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8" y="106016"/>
            <a:ext cx="644445" cy="938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7654" y="401538"/>
            <a:ext cx="577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МР «Печора»</a:t>
            </a:r>
            <a:endParaRPr lang="ru-RU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56855" y="122644"/>
            <a:ext cx="5777945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современной образовательной среды для удовлетворения особых образовательных потребностей обучающихся с инвалидностью и обучающихся с ограниченными возможностями здоровья на всех уровнях </a:t>
            </a:r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</a:p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  <a:endParaRPr lang="ru-RU" b="1" dirty="0" smtClean="0">
              <a:ln w="0"/>
              <a:solidFill>
                <a:srgbClr val="C00000"/>
              </a:solidFill>
              <a:effectLst>
                <a:glow rad="228600">
                  <a:schemeClr val="accent4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83849" y="2222354"/>
            <a:ext cx="10116274" cy="4363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Частично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создана доступная среда для детей-инвалидов и детей с ОВЗ, нет учебников в соответствии с требованиями ФГОС ОВЗ, методических пособий, технических средств обучения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indent="450850">
              <a:lnSpc>
                <a:spcPct val="150000"/>
              </a:lnSpc>
              <a:buFont typeface="+mj-lt"/>
              <a:buAutoNum type="arabicPeriod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Отсутствуют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 ОО педагогические работники по специальностям: учитель-логопед, учитель-дефектолог,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тьютор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.</a:t>
            </a: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53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559" b="3960"/>
          <a:stretch/>
        </p:blipFill>
        <p:spPr>
          <a:xfrm>
            <a:off x="0" y="0"/>
            <a:ext cx="12192000" cy="6871252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27000"/>
            </a:blip>
            <a:srcRect/>
            <a:stretch>
              <a:fillRect l="-1013" t="-2188" r="-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 rot="10800000">
            <a:off x="0" y="0"/>
            <a:ext cx="12192000" cy="1219200"/>
          </a:xfrm>
          <a:prstGeom prst="round2SameRect">
            <a:avLst>
              <a:gd name="adj1" fmla="val 19167"/>
              <a:gd name="adj2" fmla="val 0"/>
            </a:avLst>
          </a:prstGeom>
          <a:solidFill>
            <a:schemeClr val="accent1">
              <a:alpha val="36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8" y="106016"/>
            <a:ext cx="644445" cy="938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7654" y="401538"/>
            <a:ext cx="577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МР «Печора»</a:t>
            </a:r>
            <a:endParaRPr lang="ru-RU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56855" y="122644"/>
            <a:ext cx="5777945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современной образовательной среды для удовлетворения особых образовательных потребностей обучающихся с инвалидностью и обучающихся с ограниченными возможностями здоровья на всех уровнях </a:t>
            </a:r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</a:p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b="1" dirty="0" smtClean="0">
              <a:ln w="0"/>
              <a:solidFill>
                <a:srgbClr val="C00000"/>
              </a:solidFill>
              <a:effectLst>
                <a:glow rad="228600">
                  <a:schemeClr val="accent4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83849" y="2222354"/>
            <a:ext cx="10116274" cy="4363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just">
              <a:lnSpc>
                <a:spcPct val="150000"/>
              </a:lnSpc>
              <a:buFont typeface="+mj-lt"/>
              <a:buAutoNum type="arabicPeriod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Повышение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квалификации педагогических работников по вопросам работы с детьми с ОВЗ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.</a:t>
            </a: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indent="45085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Оказание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методической помощи администрациям и педагогическим работникам ОО по разработке и внедрению АОП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.</a:t>
            </a:r>
          </a:p>
          <a:p>
            <a:pPr indent="45085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Проведение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семинаров и консультаций для администраций и педагогов ОО по вопросам реализации ФГОС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ОВЗ.</a:t>
            </a: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53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559" b="3960"/>
          <a:stretch/>
        </p:blipFill>
        <p:spPr>
          <a:xfrm>
            <a:off x="0" y="0"/>
            <a:ext cx="12192000" cy="6871252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27000"/>
            </a:blip>
            <a:srcRect/>
            <a:stretch>
              <a:fillRect l="-1013" t="-2188" r="-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 rot="10800000">
            <a:off x="0" y="0"/>
            <a:ext cx="12192000" cy="1219200"/>
          </a:xfrm>
          <a:prstGeom prst="round2SameRect">
            <a:avLst>
              <a:gd name="adj1" fmla="val 19167"/>
              <a:gd name="adj2" fmla="val 0"/>
            </a:avLst>
          </a:prstGeom>
          <a:solidFill>
            <a:schemeClr val="accent1">
              <a:alpha val="36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8" y="106016"/>
            <a:ext cx="644445" cy="938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7654" y="401538"/>
            <a:ext cx="577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МР «Печора»</a:t>
            </a:r>
            <a:endParaRPr lang="ru-RU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33055" y="155626"/>
            <a:ext cx="577794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образование.</a:t>
            </a:r>
          </a:p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</a:t>
            </a:r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</a:t>
            </a:r>
            <a:endParaRPr lang="ru-RU" b="1" dirty="0">
              <a:ln w="0"/>
              <a:solidFill>
                <a:srgbClr val="C00000"/>
              </a:solidFill>
              <a:effectLst>
                <a:glow rad="228600">
                  <a:schemeClr val="accent4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51053451"/>
              </p:ext>
            </p:extLst>
          </p:nvPr>
        </p:nvGraphicFramePr>
        <p:xfrm>
          <a:off x="163938" y="1446307"/>
          <a:ext cx="11875662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142"/>
                <a:gridCol w="4709160"/>
                <a:gridCol w="1219200"/>
                <a:gridCol w="4709160"/>
              </a:tblGrid>
              <a:tr h="116619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 Президента Российской Федерации от 07 мая 2018 года № 204 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национальных целях и стратегических задачах развития Российской федерации на период до 2024 года»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 Президента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Российской Федерации от 07 мая 2012 года № 599 «О мерах по реализации государственной политики в области образования и науки»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5855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раннего развития детей в возрасте до 3-х лет,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реализация программы психолого-педагогической, методической и консультативной помощи родителям детей, получающих дошкольное образование в семье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доступности дошкольного образования детей до 3 лет, при условии сохранения 100% доступности для детей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возрасте от 3 до 7 лет, обеспечение высокого качества услуг дошкольного образования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943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559" b="3960"/>
          <a:stretch/>
        </p:blipFill>
        <p:spPr>
          <a:xfrm>
            <a:off x="0" y="0"/>
            <a:ext cx="12192000" cy="6871252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27000"/>
            </a:blip>
            <a:srcRect/>
            <a:stretch>
              <a:fillRect l="-1013" t="-2188" r="-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 rot="10800000">
            <a:off x="0" y="0"/>
            <a:ext cx="12192000" cy="1219200"/>
          </a:xfrm>
          <a:prstGeom prst="round2SameRect">
            <a:avLst>
              <a:gd name="adj1" fmla="val 19167"/>
              <a:gd name="adj2" fmla="val 0"/>
            </a:avLst>
          </a:prstGeom>
          <a:solidFill>
            <a:schemeClr val="accent1">
              <a:alpha val="36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8" y="106016"/>
            <a:ext cx="644445" cy="938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7654" y="401538"/>
            <a:ext cx="577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МР «Печора»</a:t>
            </a:r>
            <a:endParaRPr lang="ru-RU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56855" y="122644"/>
            <a:ext cx="5777945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образование.</a:t>
            </a:r>
          </a:p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числа детей, занимающихся по дополнительным образовательным программам</a:t>
            </a:r>
            <a:endParaRPr lang="ru-RU" b="1" dirty="0" smtClean="0">
              <a:ln w="0"/>
              <a:solidFill>
                <a:srgbClr val="C00000"/>
              </a:solidFill>
              <a:effectLst>
                <a:glow rad="228600">
                  <a:schemeClr val="accent4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83849" y="2395952"/>
            <a:ext cx="10116274" cy="34608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705" indent="267970" algn="just">
              <a:lnSpc>
                <a:spcPct val="150000"/>
              </a:lnSpc>
              <a:spcAft>
                <a:spcPts val="600"/>
              </a:spcAf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В 2017-2018 учебном году по программам дополнительного образования в МАУ ДО «ДДТ» обучались 2370 человек (в 2016-2017 учебном году- 2224 чел.), в общеобразовательных школах - 274 человека (в 2016-2017 учебном году- 326 чел.), дошкольных образовательных организациях – 539 человек (в 2016-2017 учебном году- 701 чел.)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53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559" b="3960"/>
          <a:stretch/>
        </p:blipFill>
        <p:spPr>
          <a:xfrm>
            <a:off x="0" y="0"/>
            <a:ext cx="12192000" cy="6871252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27000"/>
            </a:blip>
            <a:srcRect/>
            <a:stretch>
              <a:fillRect l="-1013" t="-2188" r="-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 rot="10800000">
            <a:off x="0" y="0"/>
            <a:ext cx="12192000" cy="1219200"/>
          </a:xfrm>
          <a:prstGeom prst="round2SameRect">
            <a:avLst>
              <a:gd name="adj1" fmla="val 19167"/>
              <a:gd name="adj2" fmla="val 0"/>
            </a:avLst>
          </a:prstGeom>
          <a:solidFill>
            <a:schemeClr val="accent1">
              <a:alpha val="36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8" y="106016"/>
            <a:ext cx="644445" cy="938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7654" y="401538"/>
            <a:ext cx="577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МР «Печора»</a:t>
            </a:r>
            <a:endParaRPr lang="ru-RU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56855" y="122644"/>
            <a:ext cx="5777945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образование.</a:t>
            </a:r>
          </a:p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системы персонифицированного финансирования к 1 сентября 2018 года</a:t>
            </a:r>
            <a:endParaRPr lang="ru-RU" b="1" dirty="0" smtClean="0">
              <a:ln w="0"/>
              <a:solidFill>
                <a:srgbClr val="C00000"/>
              </a:solidFill>
              <a:effectLst>
                <a:glow rad="228600">
                  <a:schemeClr val="accent4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83849" y="2395952"/>
            <a:ext cx="10116274" cy="34608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705" indent="267970" algn="just">
              <a:lnSpc>
                <a:spcPct val="150000"/>
              </a:lnSpc>
              <a:spcAft>
                <a:spcPts val="600"/>
              </a:spcAf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 1 августа 2018 года начата работа по ведению Автоматизированной информационной системы «Реестр сертификатов» в МР «Печора» в рамках персонифицированного финансирования дополнительного образования детей.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179705" indent="267970" algn="just">
              <a:lnSpc>
                <a:spcPct val="150000"/>
              </a:lnSpc>
              <a:spcAft>
                <a:spcPts val="600"/>
              </a:spcAf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За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август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сертификаты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получили более 300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человек.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53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559" b="3960"/>
          <a:stretch/>
        </p:blipFill>
        <p:spPr>
          <a:xfrm>
            <a:off x="0" y="0"/>
            <a:ext cx="12192000" cy="6871252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27000"/>
            </a:blip>
            <a:srcRect/>
            <a:stretch>
              <a:fillRect l="-1013" t="-2188" r="-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 rot="10800000">
            <a:off x="0" y="0"/>
            <a:ext cx="12192000" cy="1219200"/>
          </a:xfrm>
          <a:prstGeom prst="round2SameRect">
            <a:avLst>
              <a:gd name="adj1" fmla="val 19167"/>
              <a:gd name="adj2" fmla="val 0"/>
            </a:avLst>
          </a:prstGeom>
          <a:solidFill>
            <a:schemeClr val="accent1">
              <a:alpha val="36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8" y="106016"/>
            <a:ext cx="644445" cy="938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7654" y="401538"/>
            <a:ext cx="577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МР «Печора»</a:t>
            </a:r>
            <a:endParaRPr lang="ru-RU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92530" y="122644"/>
            <a:ext cx="5777945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образование.</a:t>
            </a:r>
          </a:p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системы выявления и поддержки одаренных детей</a:t>
            </a:r>
            <a:endParaRPr lang="ru-RU" b="1" dirty="0" smtClean="0">
              <a:ln w="0"/>
              <a:solidFill>
                <a:srgbClr val="C00000"/>
              </a:solidFill>
              <a:effectLst>
                <a:glow rad="228600">
                  <a:schemeClr val="accent4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83849" y="2395952"/>
            <a:ext cx="10116274" cy="34608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767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В целях выявления, развития и поддержки одарённых детей на территории МО МР «Печора»  Управлением образования МР «Печора» была разработана и  утверждена программа «Одарённые дети» на 2017-2020 годы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»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53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559" b="3960"/>
          <a:stretch/>
        </p:blipFill>
        <p:spPr>
          <a:xfrm>
            <a:off x="0" y="0"/>
            <a:ext cx="12192000" cy="6871252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27000"/>
            </a:blip>
            <a:srcRect/>
            <a:stretch>
              <a:fillRect l="-1013" t="-2188" r="-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 rot="10800000">
            <a:off x="0" y="0"/>
            <a:ext cx="12192000" cy="1219200"/>
          </a:xfrm>
          <a:prstGeom prst="round2SameRect">
            <a:avLst>
              <a:gd name="adj1" fmla="val 19167"/>
              <a:gd name="adj2" fmla="val 0"/>
            </a:avLst>
          </a:prstGeom>
          <a:solidFill>
            <a:schemeClr val="accent1">
              <a:alpha val="36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8" y="106016"/>
            <a:ext cx="644445" cy="938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7654" y="401538"/>
            <a:ext cx="577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МР «Печора»</a:t>
            </a:r>
            <a:endParaRPr lang="ru-RU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56855" y="122644"/>
            <a:ext cx="577794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образование.</a:t>
            </a:r>
          </a:p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b="1" dirty="0" smtClean="0">
              <a:ln w="0"/>
              <a:solidFill>
                <a:srgbClr val="C00000"/>
              </a:solidFill>
              <a:effectLst>
                <a:glow rad="228600">
                  <a:schemeClr val="accent4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83849" y="2222354"/>
            <a:ext cx="10116274" cy="4363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just">
              <a:lnSpc>
                <a:spcPct val="150000"/>
              </a:lnSpc>
              <a:buFont typeface="+mj-lt"/>
              <a:buAutoNum type="arabicPeriod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Увеличение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количества организаций, реализующих программы дополнительного образования детей, путем лицензирования дополнительных программ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.</a:t>
            </a:r>
          </a:p>
          <a:p>
            <a:pPr indent="450850" algn="just">
              <a:lnSpc>
                <a:spcPct val="150000"/>
              </a:lnSpc>
              <a:buFont typeface="+mj-lt"/>
              <a:buAutoNum type="arabicPeriod"/>
            </a:pP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indent="45085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Увеличение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охвата детей от 5 до 18 лет, занимающихся по программам технической и естественнонаучной направленности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6653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559" b="3960"/>
          <a:stretch/>
        </p:blipFill>
        <p:spPr>
          <a:xfrm>
            <a:off x="0" y="0"/>
            <a:ext cx="12192000" cy="6871252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27000"/>
            </a:blip>
            <a:srcRect/>
            <a:stretch>
              <a:fillRect l="-1013" t="-2188" r="-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 rot="10800000">
            <a:off x="0" y="0"/>
            <a:ext cx="12192000" cy="1219200"/>
          </a:xfrm>
          <a:prstGeom prst="round2SameRect">
            <a:avLst>
              <a:gd name="adj1" fmla="val 19167"/>
              <a:gd name="adj2" fmla="val 0"/>
            </a:avLst>
          </a:prstGeom>
          <a:solidFill>
            <a:schemeClr val="accent1">
              <a:alpha val="36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8" y="106016"/>
            <a:ext cx="644445" cy="938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7654" y="401538"/>
            <a:ext cx="577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МР «Печора»</a:t>
            </a:r>
            <a:endParaRPr lang="ru-RU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92530" y="122644"/>
            <a:ext cx="5777945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Воспитание.</a:t>
            </a:r>
          </a:p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местного отделения Всероссийского детско-юношеского военно-патриотического общественного движения «ЮНАРМИЯ</a:t>
            </a:r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 smtClean="0">
              <a:ln w="0"/>
              <a:solidFill>
                <a:srgbClr val="C00000"/>
              </a:solidFill>
              <a:effectLst>
                <a:glow rad="228600">
                  <a:schemeClr val="accent4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83849" y="2395952"/>
            <a:ext cx="10116274" cy="34608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767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 сентября 2017 г. в составе местного отделения всероссийского детско-юношеского военно-патриотического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общественного движения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«ЮНАРМИЯ» на территории  МО МР «Печора» осуществляют деятельность 8 юнармейских отрядов общей численностью 202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человека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53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559" b="3960"/>
          <a:stretch/>
        </p:blipFill>
        <p:spPr>
          <a:xfrm>
            <a:off x="0" y="0"/>
            <a:ext cx="12192000" cy="6871252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27000"/>
            </a:blip>
            <a:srcRect/>
            <a:stretch>
              <a:fillRect l="-1013" t="-2188" r="-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 rot="10800000">
            <a:off x="0" y="0"/>
            <a:ext cx="12192000" cy="1219200"/>
          </a:xfrm>
          <a:prstGeom prst="round2SameRect">
            <a:avLst>
              <a:gd name="adj1" fmla="val 19167"/>
              <a:gd name="adj2" fmla="val 0"/>
            </a:avLst>
          </a:prstGeom>
          <a:solidFill>
            <a:schemeClr val="accent1">
              <a:alpha val="36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8" y="106016"/>
            <a:ext cx="644445" cy="938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7654" y="401538"/>
            <a:ext cx="577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МР «Печора»</a:t>
            </a:r>
            <a:endParaRPr lang="ru-RU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92530" y="122644"/>
            <a:ext cx="5777945" cy="1477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Воспитание.</a:t>
            </a:r>
          </a:p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муниципальных общеобразовательных организаций, вовлеченных в деятельность детско-юношеской организации «Российское движение школьников</a:t>
            </a:r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 smtClean="0">
              <a:ln w="0"/>
              <a:solidFill>
                <a:srgbClr val="C00000"/>
              </a:solidFill>
              <a:effectLst>
                <a:glow rad="228600">
                  <a:schemeClr val="accent4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83849" y="2395952"/>
            <a:ext cx="10116274" cy="34608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767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 2017-2018 учебном году 15 общеобразовательных организаций влились в деятельность детско-юношеской организации «Российское движение школьников», вовлечены около 3 тыс. обучающихся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53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559" b="3960"/>
          <a:stretch/>
        </p:blipFill>
        <p:spPr>
          <a:xfrm>
            <a:off x="0" y="0"/>
            <a:ext cx="12192000" cy="6871252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27000"/>
            </a:blip>
            <a:srcRect/>
            <a:stretch>
              <a:fillRect l="-1013" t="-2188" r="-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 rot="10800000">
            <a:off x="0" y="0"/>
            <a:ext cx="12192000" cy="1219200"/>
          </a:xfrm>
          <a:prstGeom prst="round2SameRect">
            <a:avLst>
              <a:gd name="adj1" fmla="val 19167"/>
              <a:gd name="adj2" fmla="val 0"/>
            </a:avLst>
          </a:prstGeom>
          <a:solidFill>
            <a:schemeClr val="accent1">
              <a:alpha val="36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8" y="106016"/>
            <a:ext cx="644445" cy="938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7654" y="401538"/>
            <a:ext cx="577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МР «Печора»</a:t>
            </a:r>
            <a:endParaRPr lang="ru-RU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92530" y="122644"/>
            <a:ext cx="577794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Отдых</a:t>
            </a:r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оздоровление и трудоустройство несовершеннолетних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83849" y="1574157"/>
            <a:ext cx="10116274" cy="5058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just">
              <a:spcAft>
                <a:spcPts val="0"/>
              </a:spcAf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Всего  в 2018 г.   планируется  оздоровить    2525  чел., что составит 47 % (2017 г. -  2525 чел.)  от общего количества детей школьного возраста на территории МР «Печора».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indent="450850" algn="just">
              <a:spcAft>
                <a:spcPts val="0"/>
              </a:spcAf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 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indent="450850"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На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базе образовательных  организаций  города и района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была  организована работа 16  летних оздоровительных  лагерей  с дневным пребыванием с охватом 875 чел. На базе МАУ «Спортивная  школа г.Печоры»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организована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работа 1  оздоровительного лагеря  с дневным пребыванием для детей-спортсменов  в количестве 105 чел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. 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На базе ГОУ РК «Специальная (коррекционная) школа-интернат №6»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г.Печоры организован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1  летний оздоровительный лагерь  с дневным пребыванием   с охватом 34 чел. (Всего 1014 чел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.).</a:t>
            </a:r>
          </a:p>
          <a:p>
            <a:pPr indent="450850" algn="just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  <a:p>
            <a:pPr indent="450850"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На базе образовательных  организаций  была организована работа 12 летних трудовых  бригад  с общим охватом 220 чел. и  1   ЛТО  «Отряд Главы»  - 90  чел. (Всего 310 чел.). </a:t>
            </a:r>
          </a:p>
        </p:txBody>
      </p:sp>
    </p:spTree>
    <p:extLst>
      <p:ext uri="{BB962C8B-B14F-4D97-AF65-F5344CB8AC3E}">
        <p14:creationId xmlns="" xmlns:p14="http://schemas.microsoft.com/office/powerpoint/2010/main" val="26653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559" b="3960"/>
          <a:stretch/>
        </p:blipFill>
        <p:spPr>
          <a:xfrm>
            <a:off x="0" y="0"/>
            <a:ext cx="12192000" cy="6871252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27000"/>
            </a:blip>
            <a:srcRect/>
            <a:stretch>
              <a:fillRect l="-1013" t="-2188" r="-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 rot="10800000">
            <a:off x="-7946" y="0"/>
            <a:ext cx="12192000" cy="1219200"/>
          </a:xfrm>
          <a:prstGeom prst="round2SameRect">
            <a:avLst>
              <a:gd name="adj1" fmla="val 19167"/>
              <a:gd name="adj2" fmla="val 0"/>
            </a:avLst>
          </a:prstGeom>
          <a:solidFill>
            <a:schemeClr val="accent1">
              <a:alpha val="36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8" y="106016"/>
            <a:ext cx="644445" cy="938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7654" y="401538"/>
            <a:ext cx="577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МР «Печора»</a:t>
            </a:r>
            <a:endParaRPr lang="ru-RU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8730" y="122644"/>
            <a:ext cx="5777945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Отдых, оздоровление и трудоустройство несовершеннолетних.</a:t>
            </a:r>
          </a:p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endParaRPr lang="ru-RU" b="1" dirty="0" smtClean="0">
              <a:ln w="0"/>
              <a:solidFill>
                <a:srgbClr val="C00000"/>
              </a:solidFill>
              <a:effectLst>
                <a:glow rad="228600">
                  <a:schemeClr val="accent4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83849" y="2222354"/>
            <a:ext cx="10116274" cy="4363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Отсутствие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организованных форм отдыха и занятости на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территории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МО МР «Печора» в июле-августе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53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559" b="3960"/>
          <a:stretch/>
        </p:blipFill>
        <p:spPr>
          <a:xfrm>
            <a:off x="0" y="0"/>
            <a:ext cx="12192000" cy="6871252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27000"/>
            </a:blip>
            <a:srcRect/>
            <a:stretch>
              <a:fillRect l="-1013" t="-2188" r="-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 rot="10800000">
            <a:off x="-7946" y="0"/>
            <a:ext cx="12192000" cy="1219200"/>
          </a:xfrm>
          <a:prstGeom prst="round2SameRect">
            <a:avLst>
              <a:gd name="adj1" fmla="val 19167"/>
              <a:gd name="adj2" fmla="val 0"/>
            </a:avLst>
          </a:prstGeom>
          <a:solidFill>
            <a:schemeClr val="accent1">
              <a:alpha val="36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8" y="106016"/>
            <a:ext cx="644445" cy="938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7654" y="401538"/>
            <a:ext cx="577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МР «Печора»</a:t>
            </a:r>
            <a:endParaRPr lang="ru-RU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8730" y="122644"/>
            <a:ext cx="5777945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Отдых, оздоровление и трудоустройство несовершеннолетних.</a:t>
            </a:r>
          </a:p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endParaRPr lang="ru-RU" b="1" dirty="0" smtClean="0">
              <a:ln w="0"/>
              <a:solidFill>
                <a:srgbClr val="C00000"/>
              </a:solidFill>
              <a:effectLst>
                <a:glow rad="228600">
                  <a:schemeClr val="accent4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83849" y="2222354"/>
            <a:ext cx="10116274" cy="4363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Организация отдыха, оздоровления и занятости детей и подростков на территории МО МР «Печора» в течение всего летнего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периода.</a:t>
            </a: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53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559" b="3960"/>
          <a:stretch/>
        </p:blipFill>
        <p:spPr>
          <a:xfrm>
            <a:off x="0" y="0"/>
            <a:ext cx="12192000" cy="6871252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27000"/>
            </a:blip>
            <a:srcRect/>
            <a:stretch>
              <a:fillRect l="-1013" t="-2188" r="-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 rot="10800000">
            <a:off x="0" y="0"/>
            <a:ext cx="12192000" cy="1219200"/>
          </a:xfrm>
          <a:prstGeom prst="round2SameRect">
            <a:avLst>
              <a:gd name="adj1" fmla="val 19167"/>
              <a:gd name="adj2" fmla="val 0"/>
            </a:avLst>
          </a:prstGeom>
          <a:solidFill>
            <a:schemeClr val="accent1">
              <a:alpha val="36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8" y="106016"/>
            <a:ext cx="644445" cy="938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7654" y="447258"/>
            <a:ext cx="577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МР «Печора»</a:t>
            </a:r>
            <a:endParaRPr lang="ru-RU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957123983"/>
              </p:ext>
            </p:extLst>
          </p:nvPr>
        </p:nvGraphicFramePr>
        <p:xfrm>
          <a:off x="163938" y="1607487"/>
          <a:ext cx="5723175" cy="498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1399798633"/>
              </p:ext>
            </p:extLst>
          </p:nvPr>
        </p:nvGraphicFramePr>
        <p:xfrm>
          <a:off x="6250940" y="1607487"/>
          <a:ext cx="5723175" cy="498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033055" y="155626"/>
            <a:ext cx="577794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образование.</a:t>
            </a:r>
          </a:p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</a:t>
            </a:r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</a:t>
            </a:r>
            <a:endParaRPr lang="ru-RU" b="1" dirty="0">
              <a:ln w="0"/>
              <a:solidFill>
                <a:srgbClr val="C00000"/>
              </a:solidFill>
              <a:effectLst>
                <a:glow rad="228600">
                  <a:schemeClr val="accent4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456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559" b="3960"/>
          <a:stretch/>
        </p:blipFill>
        <p:spPr>
          <a:xfrm>
            <a:off x="0" y="0"/>
            <a:ext cx="12192000" cy="6871252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27000"/>
            </a:blip>
            <a:srcRect/>
            <a:stretch>
              <a:fillRect l="-1013" t="-2188" r="-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 rot="10800000">
            <a:off x="0" y="0"/>
            <a:ext cx="12192000" cy="1219200"/>
          </a:xfrm>
          <a:prstGeom prst="round2SameRect">
            <a:avLst>
              <a:gd name="adj1" fmla="val 19167"/>
              <a:gd name="adj2" fmla="val 0"/>
            </a:avLst>
          </a:prstGeom>
          <a:solidFill>
            <a:schemeClr val="accent1">
              <a:alpha val="36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8" y="106016"/>
            <a:ext cx="644445" cy="938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7654" y="401538"/>
            <a:ext cx="577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МР «Печора»</a:t>
            </a:r>
            <a:endParaRPr lang="ru-RU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56855" y="89659"/>
            <a:ext cx="5777945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образование.</a:t>
            </a:r>
          </a:p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вариативных форм дошкольного образования</a:t>
            </a:r>
            <a:endParaRPr lang="ru-RU" b="1" dirty="0">
              <a:ln w="0"/>
              <a:solidFill>
                <a:srgbClr val="C00000"/>
              </a:solidFill>
              <a:effectLst>
                <a:glow rad="228600">
                  <a:schemeClr val="accent4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08226652"/>
              </p:ext>
            </p:extLst>
          </p:nvPr>
        </p:nvGraphicFramePr>
        <p:xfrm>
          <a:off x="163938" y="1433055"/>
          <a:ext cx="11875662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7302"/>
                <a:gridCol w="5928360"/>
              </a:tblGrid>
              <a:tr h="116619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детей от 2 мес. до 3 лет – 1843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человека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Посещают ДОО – 1026 человек (56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%)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детей от 3 до 7 лет – 2795 человек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Посещают ДОО – 2627 человек (94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%)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5855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01.08.2018 года открыты консультационные пункты для родителей (законных представителей)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базе: МАДОУ «Детский сад № 3», </a:t>
                      </a:r>
                      <a:b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МАДОУ «Детский сад № 4», </a:t>
                      </a:r>
                      <a:b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МАДОУ «Детский сад № 11», </a:t>
                      </a:r>
                      <a:b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МАДОУ «Детский сад № 17», </a:t>
                      </a:r>
                      <a:b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МАДОУ «Детский сад № 18», </a:t>
                      </a:r>
                      <a:b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МАДОУ «Детский сад № 19», </a:t>
                      </a:r>
                      <a:b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МАДОУ «Детский сад № 22», </a:t>
                      </a:r>
                      <a:b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МАДОУ «Детский сад № 25», </a:t>
                      </a:r>
                      <a:b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МАДОУ «Детский сад № 35 компенсирующего вида», </a:t>
                      </a:r>
                      <a:b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МДОУ «Детский сад» п.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Каджером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кратковременного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пребывания в МАДОУ «Детский сад № 35 компенсирующего вида» – 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540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559" b="3960"/>
          <a:stretch/>
        </p:blipFill>
        <p:spPr>
          <a:xfrm>
            <a:off x="0" y="0"/>
            <a:ext cx="12192000" cy="6871252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27000"/>
            </a:blip>
            <a:srcRect/>
            <a:stretch>
              <a:fillRect l="-1013" t="-2188" r="-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 rot="10800000">
            <a:off x="0" y="0"/>
            <a:ext cx="12192000" cy="1219200"/>
          </a:xfrm>
          <a:prstGeom prst="round2SameRect">
            <a:avLst>
              <a:gd name="adj1" fmla="val 19167"/>
              <a:gd name="adj2" fmla="val 0"/>
            </a:avLst>
          </a:prstGeom>
          <a:solidFill>
            <a:schemeClr val="accent1">
              <a:alpha val="36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8" y="106016"/>
            <a:ext cx="644445" cy="938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7654" y="401538"/>
            <a:ext cx="577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МР «Печора»</a:t>
            </a:r>
            <a:endParaRPr lang="ru-RU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56855" y="168944"/>
            <a:ext cx="577794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образование.</a:t>
            </a:r>
          </a:p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переполненные группы</a:t>
            </a:r>
            <a:endParaRPr lang="ru-RU" b="1" dirty="0">
              <a:ln w="0"/>
              <a:solidFill>
                <a:srgbClr val="C00000"/>
              </a:solidFill>
              <a:effectLst>
                <a:glow rad="228600">
                  <a:schemeClr val="accent4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4728970"/>
              </p:ext>
            </p:extLst>
          </p:nvPr>
        </p:nvGraphicFramePr>
        <p:xfrm>
          <a:off x="8" y="2809606"/>
          <a:ext cx="12191992" cy="4048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054"/>
                <a:gridCol w="863053"/>
                <a:gridCol w="863054"/>
                <a:gridCol w="863053"/>
                <a:gridCol w="863054"/>
                <a:gridCol w="863053"/>
                <a:gridCol w="863054"/>
                <a:gridCol w="972296"/>
                <a:gridCol w="863053"/>
                <a:gridCol w="863054"/>
                <a:gridCol w="863053"/>
                <a:gridCol w="863054"/>
                <a:gridCol w="863053"/>
                <a:gridCol w="863054"/>
              </a:tblGrid>
              <a:tr h="473933">
                <a:tc gridSpan="7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ДОО (железнодорожная часть)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ДОО (речная часть)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Кол.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лет</a:t>
                      </a:r>
                      <a:endPara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26-30 чел.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30 чел.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Кол.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лет</a:t>
                      </a:r>
                      <a:endPara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26-30 чел.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30 чел.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4541">
                <a:tc vMerge="1">
                  <a:txBody>
                    <a:bodyPr/>
                    <a:lstStyle/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/>
                </a:tc>
              </a:tr>
              <a:tr h="35188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</a:tr>
              <a:tr h="29922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</a:tr>
              <a:tr h="24656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</a:tr>
              <a:tr h="1939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</a:tr>
              <a:tr h="14124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808383" y="1219202"/>
            <a:ext cx="10572584" cy="1305224"/>
            <a:chOff x="808383" y="1219202"/>
            <a:chExt cx="10572584" cy="1305224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965713" y="1219202"/>
              <a:ext cx="4260574" cy="5100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Площадь групповой комнаты</a:t>
              </a:r>
              <a:endPara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808383" y="2014404"/>
              <a:ext cx="4260574" cy="5100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До 3 лет – не менее 2,5 м</a:t>
              </a:r>
              <a:r>
                <a:rPr lang="ru-RU" sz="1700" b="1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</a:t>
              </a:r>
              <a:r>
                <a:rPr lang="ru-RU" sz="1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 1 ребенка</a:t>
              </a:r>
              <a:endPara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7120393" y="2014404"/>
              <a:ext cx="4260574" cy="5100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От 3 до 7 </a:t>
              </a:r>
              <a:r>
                <a:rPr lang="ru-RU" sz="1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лет – не менее </a:t>
              </a:r>
              <a:r>
                <a:rPr lang="ru-RU" sz="1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м</a:t>
              </a:r>
              <a:r>
                <a:rPr lang="ru-RU" sz="1700" b="1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ru-RU" sz="1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на 1 ребенка</a:t>
              </a:r>
              <a:endPara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Стрелка углом 12"/>
            <p:cNvSpPr/>
            <p:nvPr/>
          </p:nvSpPr>
          <p:spPr>
            <a:xfrm rot="5400000">
              <a:off x="8179737" y="1427665"/>
              <a:ext cx="633290" cy="540191"/>
            </a:xfrm>
            <a:prstGeom prst="bentArrow">
              <a:avLst>
                <a:gd name="adj1" fmla="val 25000"/>
                <a:gd name="adj2" fmla="val 27821"/>
                <a:gd name="adj3" fmla="val 25000"/>
                <a:gd name="adj4" fmla="val 6349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Стрелка углом 16"/>
            <p:cNvSpPr/>
            <p:nvPr/>
          </p:nvSpPr>
          <p:spPr>
            <a:xfrm rot="16200000" flipH="1">
              <a:off x="3378972" y="1412426"/>
              <a:ext cx="633290" cy="540191"/>
            </a:xfrm>
            <a:prstGeom prst="bentArrow">
              <a:avLst>
                <a:gd name="adj1" fmla="val 25000"/>
                <a:gd name="adj2" fmla="val 27821"/>
                <a:gd name="adj3" fmla="val 25000"/>
                <a:gd name="adj4" fmla="val 6349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65445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559" b="3960"/>
          <a:stretch/>
        </p:blipFill>
        <p:spPr>
          <a:xfrm>
            <a:off x="0" y="0"/>
            <a:ext cx="12192000" cy="6871252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27000"/>
            </a:blip>
            <a:srcRect/>
            <a:stretch>
              <a:fillRect l="-1013" t="-2188" r="-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 rot="10800000">
            <a:off x="0" y="0"/>
            <a:ext cx="12192000" cy="1219200"/>
          </a:xfrm>
          <a:prstGeom prst="round2SameRect">
            <a:avLst>
              <a:gd name="adj1" fmla="val 19167"/>
              <a:gd name="adj2" fmla="val 0"/>
            </a:avLst>
          </a:prstGeom>
          <a:solidFill>
            <a:schemeClr val="accent1">
              <a:alpha val="36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8" y="106016"/>
            <a:ext cx="644445" cy="938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7654" y="401538"/>
            <a:ext cx="577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МР «Печора»</a:t>
            </a:r>
            <a:endParaRPr lang="ru-RU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56855" y="192094"/>
            <a:ext cx="577794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образование.</a:t>
            </a:r>
          </a:p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переполненные группы</a:t>
            </a:r>
            <a:endParaRPr lang="ru-RU" b="1" dirty="0">
              <a:ln w="0"/>
              <a:solidFill>
                <a:srgbClr val="C00000"/>
              </a:solidFill>
              <a:effectLst>
                <a:glow rad="228600">
                  <a:schemeClr val="accent4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углом 9"/>
          <p:cNvSpPr/>
          <p:nvPr/>
        </p:nvSpPr>
        <p:spPr>
          <a:xfrm rot="5400000">
            <a:off x="8342592" y="1676055"/>
            <a:ext cx="1699588" cy="1819554"/>
          </a:xfrm>
          <a:prstGeom prst="bentArrow">
            <a:avLst>
              <a:gd name="adj1" fmla="val 13918"/>
              <a:gd name="adj2" fmla="val 16252"/>
              <a:gd name="adj3" fmla="val 25000"/>
              <a:gd name="adj4" fmla="val 842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2522" y="3435625"/>
            <a:ext cx="5287617" cy="7951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01.07.2018 года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создано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МАДОУ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83»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32104" y="3438938"/>
            <a:ext cx="5287617" cy="7951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ремонт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сад № 26»</a:t>
            </a:r>
          </a:p>
        </p:txBody>
      </p:sp>
      <p:sp>
        <p:nvSpPr>
          <p:cNvPr id="13" name="Стрелка углом 12"/>
          <p:cNvSpPr/>
          <p:nvPr/>
        </p:nvSpPr>
        <p:spPr>
          <a:xfrm rot="16200000" flipH="1">
            <a:off x="2222708" y="1662802"/>
            <a:ext cx="1699588" cy="1819554"/>
          </a:xfrm>
          <a:prstGeom prst="bentArrow">
            <a:avLst>
              <a:gd name="adj1" fmla="val 13918"/>
              <a:gd name="adj2" fmla="val 16252"/>
              <a:gd name="adj3" fmla="val 25000"/>
              <a:gd name="adj4" fmla="val 842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62470" y="1370699"/>
            <a:ext cx="6467060" cy="7951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создание дополнительных мест </a:t>
            </a:r>
          </a:p>
        </p:txBody>
      </p:sp>
    </p:spTree>
    <p:extLst>
      <p:ext uri="{BB962C8B-B14F-4D97-AF65-F5344CB8AC3E}">
        <p14:creationId xmlns="" xmlns:p14="http://schemas.microsoft.com/office/powerpoint/2010/main" val="26653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559" b="3960"/>
          <a:stretch/>
        </p:blipFill>
        <p:spPr>
          <a:xfrm>
            <a:off x="0" y="0"/>
            <a:ext cx="12192000" cy="6871252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27000"/>
            </a:blip>
            <a:srcRect/>
            <a:stretch>
              <a:fillRect l="-1013" t="-2188" r="-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 rot="10800000">
            <a:off x="0" y="0"/>
            <a:ext cx="12192000" cy="1219200"/>
          </a:xfrm>
          <a:prstGeom prst="round2SameRect">
            <a:avLst>
              <a:gd name="adj1" fmla="val 19167"/>
              <a:gd name="adj2" fmla="val 0"/>
            </a:avLst>
          </a:prstGeom>
          <a:solidFill>
            <a:schemeClr val="accent1">
              <a:alpha val="36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8" y="106016"/>
            <a:ext cx="644445" cy="938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7654" y="401538"/>
            <a:ext cx="577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МР «Печора»</a:t>
            </a:r>
            <a:endParaRPr lang="ru-RU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56855" y="342569"/>
            <a:ext cx="5777945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образование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0234" y="2509650"/>
            <a:ext cx="9439742" cy="7951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повышения качества услуг дошкольного образования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62470" y="1370699"/>
            <a:ext cx="6467060" cy="7951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2018-2019 учебный год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7084" y="3551372"/>
            <a:ext cx="9428167" cy="8933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доступности дошкольного образования для детей до 3 лет, при условии сохранения 100% доступности для детей в возрасте от 3 до 7 лет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7084" y="4720417"/>
            <a:ext cx="9428167" cy="8933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дошкольного семейного образования путем развития сети консультационных пунктов в ДОО</a:t>
            </a:r>
          </a:p>
        </p:txBody>
      </p:sp>
    </p:spTree>
    <p:extLst>
      <p:ext uri="{BB962C8B-B14F-4D97-AF65-F5344CB8AC3E}">
        <p14:creationId xmlns="" xmlns:p14="http://schemas.microsoft.com/office/powerpoint/2010/main" val="26653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559" b="3960"/>
          <a:stretch/>
        </p:blipFill>
        <p:spPr>
          <a:xfrm>
            <a:off x="0" y="0"/>
            <a:ext cx="12192000" cy="6871252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27000"/>
            </a:blip>
            <a:srcRect/>
            <a:stretch>
              <a:fillRect l="-1013" t="-2188" r="-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 rot="10800000">
            <a:off x="0" y="0"/>
            <a:ext cx="12192000" cy="1219200"/>
          </a:xfrm>
          <a:prstGeom prst="round2SameRect">
            <a:avLst>
              <a:gd name="adj1" fmla="val 19167"/>
              <a:gd name="adj2" fmla="val 0"/>
            </a:avLst>
          </a:prstGeom>
          <a:solidFill>
            <a:schemeClr val="accent1">
              <a:alpha val="36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8" y="106016"/>
            <a:ext cx="644445" cy="938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7654" y="401538"/>
            <a:ext cx="577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МР «Печора»</a:t>
            </a:r>
            <a:endParaRPr lang="ru-RU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56855" y="192094"/>
            <a:ext cx="577794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Начальное, основное и среднее общее образование.</a:t>
            </a:r>
          </a:p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содержания общего образования</a:t>
            </a:r>
            <a:endParaRPr lang="ru-RU" b="1" dirty="0">
              <a:ln w="0"/>
              <a:solidFill>
                <a:srgbClr val="C00000"/>
              </a:solidFill>
              <a:effectLst>
                <a:glow rad="228600">
                  <a:schemeClr val="accent4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углом 9"/>
          <p:cNvSpPr/>
          <p:nvPr/>
        </p:nvSpPr>
        <p:spPr>
          <a:xfrm rot="5400000">
            <a:off x="8342592" y="3447030"/>
            <a:ext cx="1699588" cy="1819554"/>
          </a:xfrm>
          <a:prstGeom prst="bentArrow">
            <a:avLst>
              <a:gd name="adj1" fmla="val 13918"/>
              <a:gd name="adj2" fmla="val 16252"/>
              <a:gd name="adj3" fmla="val 25000"/>
              <a:gd name="adj4" fmla="val 842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7076" y="5206601"/>
            <a:ext cx="3368233" cy="951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«Русский язык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литература»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углом 12"/>
          <p:cNvSpPr/>
          <p:nvPr/>
        </p:nvSpPr>
        <p:spPr>
          <a:xfrm rot="16200000" flipH="1">
            <a:off x="2222708" y="3433777"/>
            <a:ext cx="1699588" cy="1819554"/>
          </a:xfrm>
          <a:prstGeom prst="bentArrow">
            <a:avLst>
              <a:gd name="adj1" fmla="val 13918"/>
              <a:gd name="adj2" fmla="val 16252"/>
              <a:gd name="adj3" fmla="val 25000"/>
              <a:gd name="adj4" fmla="val 842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углом 13"/>
          <p:cNvSpPr/>
          <p:nvPr/>
        </p:nvSpPr>
        <p:spPr>
          <a:xfrm rot="16200000" flipH="1">
            <a:off x="5764561" y="3456922"/>
            <a:ext cx="1699588" cy="1819554"/>
          </a:xfrm>
          <a:prstGeom prst="bentArrow">
            <a:avLst>
              <a:gd name="adj1" fmla="val 13918"/>
              <a:gd name="adj2" fmla="val 16252"/>
              <a:gd name="adj3" fmla="val 25000"/>
              <a:gd name="adj4" fmla="val 842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62470" y="3141674"/>
            <a:ext cx="6467060" cy="7951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предметных концепций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09952" y="5229747"/>
            <a:ext cx="3368233" cy="951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«Математика»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055978" y="5229747"/>
            <a:ext cx="3368233" cy="951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 России»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51053451"/>
              </p:ext>
            </p:extLst>
          </p:nvPr>
        </p:nvGraphicFramePr>
        <p:xfrm>
          <a:off x="1770931" y="1411592"/>
          <a:ext cx="8356921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6921"/>
              </a:tblGrid>
              <a:tr h="1166192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Приоритетный проект «Создание современной образовательной среды для школьников», утвержденный протоколом заседания президиума Совета при Президенте Российской Федерации по стратегическому развитию и приоритетным проектам от 25 октября 2016 г. № 9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653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559" b="3960"/>
          <a:stretch/>
        </p:blipFill>
        <p:spPr>
          <a:xfrm>
            <a:off x="0" y="0"/>
            <a:ext cx="12192000" cy="6871252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27000"/>
            </a:blip>
            <a:srcRect/>
            <a:stretch>
              <a:fillRect l="-1013" t="-2188" r="-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 rot="10800000">
            <a:off x="0" y="0"/>
            <a:ext cx="12192000" cy="1219200"/>
          </a:xfrm>
          <a:prstGeom prst="round2SameRect">
            <a:avLst>
              <a:gd name="adj1" fmla="val 19167"/>
              <a:gd name="adj2" fmla="val 0"/>
            </a:avLst>
          </a:prstGeom>
          <a:solidFill>
            <a:schemeClr val="accent1">
              <a:alpha val="36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8" y="106016"/>
            <a:ext cx="644445" cy="938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7654" y="401538"/>
            <a:ext cx="577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МР «Печора»</a:t>
            </a:r>
            <a:endParaRPr lang="ru-RU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56855" y="192094"/>
            <a:ext cx="577794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Начальное, основное и среднее общее образование.</a:t>
            </a:r>
          </a:p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228600">
                    <a:schemeClr val="accent4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Астрономия в школу</a:t>
            </a:r>
            <a:endParaRPr lang="ru-RU" b="1" dirty="0">
              <a:ln w="0"/>
              <a:solidFill>
                <a:srgbClr val="C00000"/>
              </a:solidFill>
              <a:effectLst>
                <a:glow rad="228600">
                  <a:schemeClr val="accent4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96381" y="2847372"/>
            <a:ext cx="9178727" cy="3831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7675" algn="just">
              <a:spcBef>
                <a:spcPts val="150"/>
              </a:spcBef>
              <a:spcAft>
                <a:spcPts val="0"/>
              </a:spcAf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-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01.09.2018 г. в штатном режиме изучение астрономии будет организовано в 11-х классах общеобразовательных организаций МО МР «Печора»;</a:t>
            </a:r>
          </a:p>
          <a:p>
            <a:pPr indent="447675" algn="just">
              <a:spcBef>
                <a:spcPts val="150"/>
              </a:spcBef>
              <a:spcAft>
                <a:spcPts val="0"/>
              </a:spcAft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- 5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педагогов прошли курсы повышения квалификации по теме «Преподавание предмета «Астрономия» в старших классах средней школы»;</a:t>
            </a:r>
          </a:p>
          <a:p>
            <a:pPr indent="447675" algn="just">
              <a:spcBef>
                <a:spcPts val="150"/>
              </a:spcBef>
              <a:spcAft>
                <a:spcPts val="0"/>
              </a:spcAft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- разработаны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РУП по предмету, приобретено нужное оборудование;</a:t>
            </a:r>
          </a:p>
          <a:p>
            <a:pPr indent="447675" algn="just">
              <a:spcBef>
                <a:spcPts val="150"/>
              </a:spcBef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- 100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% обучающихся обеспечены учебниками по учебному предмету«Астрономия».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Приобретено 210 экз. учебников на общую сумму 94500 рублей.</a:t>
            </a:r>
          </a:p>
          <a:p>
            <a:pPr indent="447675" algn="just">
              <a:spcBef>
                <a:spcPts val="150"/>
              </a:spcBef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- в МОУ «СОШ № 2» приобретен электронный телескоп, оборудование для проведения уроков астрономии.</a:t>
            </a:r>
          </a:p>
          <a:p>
            <a:pPr marL="266700" indent="-173038" algn="just">
              <a:lnSpc>
                <a:spcPct val="150000"/>
              </a:lnSpc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51053451"/>
              </p:ext>
            </p:extLst>
          </p:nvPr>
        </p:nvGraphicFramePr>
        <p:xfrm>
          <a:off x="1770931" y="1411592"/>
          <a:ext cx="8356921" cy="1166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6921"/>
              </a:tblGrid>
              <a:tr h="1166192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Министерства образования, науки и молодежной политики Республики Коми от 19.07.2017 №239-П «Об организации изучения учебного предмета «Астрономия» на уровне среднего общего образования»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653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2092</Words>
  <Application>Microsoft Office PowerPoint</Application>
  <PresentationFormat>Произвольный</PresentationFormat>
  <Paragraphs>340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BorisovaLS</dc:creator>
  <cp:lastModifiedBy>nedelko</cp:lastModifiedBy>
  <cp:revision>54</cp:revision>
  <dcterms:created xsi:type="dcterms:W3CDTF">2018-07-25T07:40:44Z</dcterms:created>
  <dcterms:modified xsi:type="dcterms:W3CDTF">2018-08-27T14:20:24Z</dcterms:modified>
</cp:coreProperties>
</file>