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81" r:id="rId4"/>
    <p:sldId id="282" r:id="rId5"/>
    <p:sldId id="283" r:id="rId6"/>
    <p:sldId id="284" r:id="rId7"/>
    <p:sldId id="286" r:id="rId8"/>
    <p:sldId id="287" r:id="rId9"/>
    <p:sldId id="288" r:id="rId10"/>
  </p:sldIdLst>
  <p:sldSz cx="11522075" cy="6840538"/>
  <p:notesSz cx="6858000" cy="9144000"/>
  <p:defaultTextStyle>
    <a:defPPr lvl="0">
      <a:defRPr lang="ru-RU"/>
    </a:defPPr>
    <a:lvl1pPr marL="0" lvl="1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8315" lvl="2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56631" lvl="3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84946" lvl="4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13261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41577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69892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98207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626523" algn="l" defTabSz="6566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pos="36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55" d="100"/>
          <a:sy n="155" d="100"/>
        </p:scale>
        <p:origin x="1212" y="150"/>
      </p:cViewPr>
      <p:guideLst>
        <p:guide orient="horz" pos="2160"/>
        <p:guide pos="3840"/>
        <p:guide orient="horz" pos="2155"/>
        <p:guide pos="36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3651E-62F9-4187-B9E2-BD513BDC64BB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</dgm:pt>
    <dgm:pt modelId="{249B891F-1C1A-48FA-9104-C3C608BA5AC8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в детский сад                                             </a:t>
          </a:r>
          <a:endParaRPr lang="ru-RU" dirty="0"/>
        </a:p>
      </dgm:t>
    </dgm:pt>
    <dgm:pt modelId="{DB6AA433-6EEC-4700-A54D-4F65D6144871}" type="parTrans" cxnId="{38990DBE-54F5-4C94-8FB1-DDFFA28AD671}">
      <dgm:prSet/>
      <dgm:spPr/>
      <dgm:t>
        <a:bodyPr/>
        <a:lstStyle/>
        <a:p>
          <a:endParaRPr lang="ru-RU"/>
        </a:p>
      </dgm:t>
    </dgm:pt>
    <dgm:pt modelId="{C118D025-7918-4BAF-AB1E-2861FA196419}" type="sibTrans" cxnId="{38990DBE-54F5-4C94-8FB1-DDFFA28AD671}">
      <dgm:prSet/>
      <dgm:spPr/>
      <dgm:t>
        <a:bodyPr/>
        <a:lstStyle/>
        <a:p>
          <a:endParaRPr lang="ru-RU"/>
        </a:p>
      </dgm:t>
    </dgm:pt>
    <dgm:pt modelId="{8331CAF6-A739-40BA-B3BC-EE4FCFBAAB79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в Управление образования </a:t>
          </a:r>
          <a:endParaRPr lang="ru-RU" dirty="0"/>
        </a:p>
      </dgm:t>
    </dgm:pt>
    <dgm:pt modelId="{83728D88-83EA-4110-92B4-7F3E9F78ED6D}" type="parTrans" cxnId="{5F180749-CE9D-4931-AF45-E199B050D017}">
      <dgm:prSet/>
      <dgm:spPr/>
      <dgm:t>
        <a:bodyPr/>
        <a:lstStyle/>
        <a:p>
          <a:endParaRPr lang="ru-RU"/>
        </a:p>
      </dgm:t>
    </dgm:pt>
    <dgm:pt modelId="{9B6C8DF6-7C88-47F8-87FF-9AE0EB1E3C8D}" type="sibTrans" cxnId="{5F180749-CE9D-4931-AF45-E199B050D017}">
      <dgm:prSet/>
      <dgm:spPr/>
      <dgm:t>
        <a:bodyPr/>
        <a:lstStyle/>
        <a:p>
          <a:endParaRPr lang="ru-RU"/>
        </a:p>
      </dgm:t>
    </dgm:pt>
    <dgm:pt modelId="{2F0AAE5C-88B9-4FF1-9964-F310080F095F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в отделение МФЦ</a:t>
          </a:r>
          <a:endParaRPr lang="ru-RU" dirty="0"/>
        </a:p>
      </dgm:t>
    </dgm:pt>
    <dgm:pt modelId="{96D3251F-74FF-4C31-B1FE-784FB76F60CD}" type="parTrans" cxnId="{3E7CAECF-2190-4617-BE26-46E4D008C483}">
      <dgm:prSet/>
      <dgm:spPr/>
      <dgm:t>
        <a:bodyPr/>
        <a:lstStyle/>
        <a:p>
          <a:endParaRPr lang="ru-RU"/>
        </a:p>
      </dgm:t>
    </dgm:pt>
    <dgm:pt modelId="{E037882A-B940-405A-AB6B-89732C0B3B41}" type="sibTrans" cxnId="{3E7CAECF-2190-4617-BE26-46E4D008C483}">
      <dgm:prSet/>
      <dgm:spPr/>
      <dgm:t>
        <a:bodyPr/>
        <a:lstStyle/>
        <a:p>
          <a:endParaRPr lang="ru-RU"/>
        </a:p>
      </dgm:t>
    </dgm:pt>
    <dgm:pt modelId="{F8E14AC4-F2B6-489F-901E-01A0DD2CF689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через </a:t>
          </a:r>
          <a:r>
            <a:rPr lang="ru-RU" b="1" dirty="0" err="1" smtClean="0">
              <a:solidFill>
                <a:schemeClr val="bg2"/>
              </a:solidFill>
            </a:rPr>
            <a:t>Госуслуги</a:t>
          </a:r>
          <a:endParaRPr lang="ru-RU" b="1" dirty="0" smtClean="0">
            <a:solidFill>
              <a:schemeClr val="bg2"/>
            </a:solidFill>
          </a:endParaRPr>
        </a:p>
      </dgm:t>
    </dgm:pt>
    <dgm:pt modelId="{78906A3B-434C-4279-BF5C-AA0558C1302A}" type="parTrans" cxnId="{14AB245E-1CE8-4DB5-B557-C3C1FA4E5444}">
      <dgm:prSet/>
      <dgm:spPr/>
      <dgm:t>
        <a:bodyPr/>
        <a:lstStyle/>
        <a:p>
          <a:endParaRPr lang="ru-RU"/>
        </a:p>
      </dgm:t>
    </dgm:pt>
    <dgm:pt modelId="{066EB09E-10BE-4647-88A7-DE9650BA7524}" type="sibTrans" cxnId="{14AB245E-1CE8-4DB5-B557-C3C1FA4E5444}">
      <dgm:prSet/>
      <dgm:spPr/>
      <dgm:t>
        <a:bodyPr/>
        <a:lstStyle/>
        <a:p>
          <a:endParaRPr lang="ru-RU"/>
        </a:p>
      </dgm:t>
    </dgm:pt>
    <dgm:pt modelId="{F9700A29-819D-49A2-A4FE-B451DA60A36D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почтой</a:t>
          </a:r>
        </a:p>
      </dgm:t>
    </dgm:pt>
    <dgm:pt modelId="{9B449107-A61B-4513-B441-D506C343F289}" type="parTrans" cxnId="{E5A3169F-448C-458E-A370-C90F11119E4E}">
      <dgm:prSet/>
      <dgm:spPr/>
      <dgm:t>
        <a:bodyPr/>
        <a:lstStyle/>
        <a:p>
          <a:endParaRPr lang="ru-RU"/>
        </a:p>
      </dgm:t>
    </dgm:pt>
    <dgm:pt modelId="{E553A583-0506-42BD-8100-7707D796F2E1}" type="sibTrans" cxnId="{E5A3169F-448C-458E-A370-C90F11119E4E}">
      <dgm:prSet/>
      <dgm:spPr/>
      <dgm:t>
        <a:bodyPr/>
        <a:lstStyle/>
        <a:p>
          <a:endParaRPr lang="ru-RU"/>
        </a:p>
      </dgm:t>
    </dgm:pt>
    <dgm:pt modelId="{DAC2D3D5-20D5-4FE4-A1CD-2ECF60D202F4}" type="pres">
      <dgm:prSet presAssocID="{EA33651E-62F9-4187-B9E2-BD513BDC64BB}" presName="linearFlow" presStyleCnt="0">
        <dgm:presLayoutVars>
          <dgm:dir/>
          <dgm:resizeHandles val="exact"/>
        </dgm:presLayoutVars>
      </dgm:prSet>
      <dgm:spPr/>
    </dgm:pt>
    <dgm:pt modelId="{642F87EF-35C8-4380-B2ED-B419D542451A}" type="pres">
      <dgm:prSet presAssocID="{249B891F-1C1A-48FA-9104-C3C608BA5AC8}" presName="composite" presStyleCnt="0"/>
      <dgm:spPr/>
    </dgm:pt>
    <dgm:pt modelId="{32A51A36-B8BC-4DE0-B291-000B23B1253B}" type="pres">
      <dgm:prSet presAssocID="{249B891F-1C1A-48FA-9104-C3C608BA5AC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809518-B807-44D4-8CEF-7A44C7098ED4}" type="pres">
      <dgm:prSet presAssocID="{249B891F-1C1A-48FA-9104-C3C608BA5A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99164-C116-49C6-9E7F-99EE915A288F}" type="pres">
      <dgm:prSet presAssocID="{C118D025-7918-4BAF-AB1E-2861FA196419}" presName="spacing" presStyleCnt="0"/>
      <dgm:spPr/>
    </dgm:pt>
    <dgm:pt modelId="{72BE0988-6CD5-4DE2-BEED-B79E735C2687}" type="pres">
      <dgm:prSet presAssocID="{F8E14AC4-F2B6-489F-901E-01A0DD2CF689}" presName="composite" presStyleCnt="0"/>
      <dgm:spPr/>
    </dgm:pt>
    <dgm:pt modelId="{E0CD372C-5707-4AD3-8A5D-0B2F78DA9A79}" type="pres">
      <dgm:prSet presAssocID="{F8E14AC4-F2B6-489F-901E-01A0DD2CF689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26E1EF95-AFE8-4BF0-8987-6DB852389E6D}" type="pres">
      <dgm:prSet presAssocID="{F8E14AC4-F2B6-489F-901E-01A0DD2CF68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3F553-E2BD-4D34-9D22-CE465A1872A1}" type="pres">
      <dgm:prSet presAssocID="{066EB09E-10BE-4647-88A7-DE9650BA7524}" presName="spacing" presStyleCnt="0"/>
      <dgm:spPr/>
    </dgm:pt>
    <dgm:pt modelId="{EDCDEA3D-D331-4A92-81D3-A82BAA1A0A8C}" type="pres">
      <dgm:prSet presAssocID="{8331CAF6-A739-40BA-B3BC-EE4FCFBAAB79}" presName="composite" presStyleCnt="0"/>
      <dgm:spPr/>
    </dgm:pt>
    <dgm:pt modelId="{373509E1-8EF1-4C79-ABB4-47FA9D913580}" type="pres">
      <dgm:prSet presAssocID="{8331CAF6-A739-40BA-B3BC-EE4FCFBAAB79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8ED4D687-7E9B-40A1-A2E3-19073D13E282}" type="pres">
      <dgm:prSet presAssocID="{8331CAF6-A739-40BA-B3BC-EE4FCFBAAB7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A5E24-5689-46BF-9D7B-127533E07D8A}" type="pres">
      <dgm:prSet presAssocID="{9B6C8DF6-7C88-47F8-87FF-9AE0EB1E3C8D}" presName="spacing" presStyleCnt="0"/>
      <dgm:spPr/>
    </dgm:pt>
    <dgm:pt modelId="{FBCD55B1-C60E-4D3F-9958-CD6D77639E62}" type="pres">
      <dgm:prSet presAssocID="{2F0AAE5C-88B9-4FF1-9964-F310080F095F}" presName="composite" presStyleCnt="0"/>
      <dgm:spPr/>
    </dgm:pt>
    <dgm:pt modelId="{4D5E01E8-3BB6-4B5C-AE45-8481E1DC9BE9}" type="pres">
      <dgm:prSet presAssocID="{2F0AAE5C-88B9-4FF1-9964-F310080F095F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8D6DA4E-7E58-4D4F-BCC3-A9EBB5428887}" type="pres">
      <dgm:prSet presAssocID="{2F0AAE5C-88B9-4FF1-9964-F310080F095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AD612-C63B-4AFA-9A4B-BCDC4B91F45A}" type="pres">
      <dgm:prSet presAssocID="{E037882A-B940-405A-AB6B-89732C0B3B41}" presName="spacing" presStyleCnt="0"/>
      <dgm:spPr/>
    </dgm:pt>
    <dgm:pt modelId="{6E49F724-C80F-4CCC-9365-8017907729E3}" type="pres">
      <dgm:prSet presAssocID="{F9700A29-819D-49A2-A4FE-B451DA60A36D}" presName="composite" presStyleCnt="0"/>
      <dgm:spPr/>
    </dgm:pt>
    <dgm:pt modelId="{612105F1-3DE9-4C9B-A515-1579DB44588D}" type="pres">
      <dgm:prSet presAssocID="{F9700A29-819D-49A2-A4FE-B451DA60A36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DCADCA2-3160-43BF-991A-B7B4E1045EA0}" type="pres">
      <dgm:prSet presAssocID="{F9700A29-819D-49A2-A4FE-B451DA60A3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3169F-448C-458E-A370-C90F11119E4E}" srcId="{EA33651E-62F9-4187-B9E2-BD513BDC64BB}" destId="{F9700A29-819D-49A2-A4FE-B451DA60A36D}" srcOrd="4" destOrd="0" parTransId="{9B449107-A61B-4513-B441-D506C343F289}" sibTransId="{E553A583-0506-42BD-8100-7707D796F2E1}"/>
    <dgm:cxn modelId="{E4747FFC-9D40-475A-B9E9-C822A0172D5A}" type="presOf" srcId="{8331CAF6-A739-40BA-B3BC-EE4FCFBAAB79}" destId="{8ED4D687-7E9B-40A1-A2E3-19073D13E282}" srcOrd="0" destOrd="0" presId="urn:microsoft.com/office/officeart/2005/8/layout/vList3#2"/>
    <dgm:cxn modelId="{B9093BC9-1037-4B80-845E-94C613C0AD66}" type="presOf" srcId="{249B891F-1C1A-48FA-9104-C3C608BA5AC8}" destId="{53809518-B807-44D4-8CEF-7A44C7098ED4}" srcOrd="0" destOrd="0" presId="urn:microsoft.com/office/officeart/2005/8/layout/vList3#2"/>
    <dgm:cxn modelId="{9941E91B-8EE7-4AFB-B0F1-CED8B16403FA}" type="presOf" srcId="{F9700A29-819D-49A2-A4FE-B451DA60A36D}" destId="{7DCADCA2-3160-43BF-991A-B7B4E1045EA0}" srcOrd="0" destOrd="0" presId="urn:microsoft.com/office/officeart/2005/8/layout/vList3#2"/>
    <dgm:cxn modelId="{7E196E9C-778B-415A-B141-E13B9AE07808}" type="presOf" srcId="{F8E14AC4-F2B6-489F-901E-01A0DD2CF689}" destId="{26E1EF95-AFE8-4BF0-8987-6DB852389E6D}" srcOrd="0" destOrd="0" presId="urn:microsoft.com/office/officeart/2005/8/layout/vList3#2"/>
    <dgm:cxn modelId="{C1873B99-B5E9-4CC4-B56F-C875A156C964}" type="presOf" srcId="{EA33651E-62F9-4187-B9E2-BD513BDC64BB}" destId="{DAC2D3D5-20D5-4FE4-A1CD-2ECF60D202F4}" srcOrd="0" destOrd="0" presId="urn:microsoft.com/office/officeart/2005/8/layout/vList3#2"/>
    <dgm:cxn modelId="{38990DBE-54F5-4C94-8FB1-DDFFA28AD671}" srcId="{EA33651E-62F9-4187-B9E2-BD513BDC64BB}" destId="{249B891F-1C1A-48FA-9104-C3C608BA5AC8}" srcOrd="0" destOrd="0" parTransId="{DB6AA433-6EEC-4700-A54D-4F65D6144871}" sibTransId="{C118D025-7918-4BAF-AB1E-2861FA196419}"/>
    <dgm:cxn modelId="{14AB245E-1CE8-4DB5-B557-C3C1FA4E5444}" srcId="{EA33651E-62F9-4187-B9E2-BD513BDC64BB}" destId="{F8E14AC4-F2B6-489F-901E-01A0DD2CF689}" srcOrd="1" destOrd="0" parTransId="{78906A3B-434C-4279-BF5C-AA0558C1302A}" sibTransId="{066EB09E-10BE-4647-88A7-DE9650BA7524}"/>
    <dgm:cxn modelId="{3E7CAECF-2190-4617-BE26-46E4D008C483}" srcId="{EA33651E-62F9-4187-B9E2-BD513BDC64BB}" destId="{2F0AAE5C-88B9-4FF1-9964-F310080F095F}" srcOrd="3" destOrd="0" parTransId="{96D3251F-74FF-4C31-B1FE-784FB76F60CD}" sibTransId="{E037882A-B940-405A-AB6B-89732C0B3B41}"/>
    <dgm:cxn modelId="{2E97D538-CCA8-4A2D-A996-0E827919436F}" type="presOf" srcId="{2F0AAE5C-88B9-4FF1-9964-F310080F095F}" destId="{78D6DA4E-7E58-4D4F-BCC3-A9EBB5428887}" srcOrd="0" destOrd="0" presId="urn:microsoft.com/office/officeart/2005/8/layout/vList3#2"/>
    <dgm:cxn modelId="{5F180749-CE9D-4931-AF45-E199B050D017}" srcId="{EA33651E-62F9-4187-B9E2-BD513BDC64BB}" destId="{8331CAF6-A739-40BA-B3BC-EE4FCFBAAB79}" srcOrd="2" destOrd="0" parTransId="{83728D88-83EA-4110-92B4-7F3E9F78ED6D}" sibTransId="{9B6C8DF6-7C88-47F8-87FF-9AE0EB1E3C8D}"/>
    <dgm:cxn modelId="{009885F5-E746-4182-80A6-D85066E2C69D}" type="presParOf" srcId="{DAC2D3D5-20D5-4FE4-A1CD-2ECF60D202F4}" destId="{642F87EF-35C8-4380-B2ED-B419D542451A}" srcOrd="0" destOrd="0" presId="urn:microsoft.com/office/officeart/2005/8/layout/vList3#2"/>
    <dgm:cxn modelId="{C94A1502-02BD-4756-8F50-46DA2910B081}" type="presParOf" srcId="{642F87EF-35C8-4380-B2ED-B419D542451A}" destId="{32A51A36-B8BC-4DE0-B291-000B23B1253B}" srcOrd="0" destOrd="0" presId="urn:microsoft.com/office/officeart/2005/8/layout/vList3#2"/>
    <dgm:cxn modelId="{828318CD-9C96-45DD-8E72-438A96094077}" type="presParOf" srcId="{642F87EF-35C8-4380-B2ED-B419D542451A}" destId="{53809518-B807-44D4-8CEF-7A44C7098ED4}" srcOrd="1" destOrd="0" presId="urn:microsoft.com/office/officeart/2005/8/layout/vList3#2"/>
    <dgm:cxn modelId="{DBE78A93-A4A2-4DEE-B329-66F8B2980B81}" type="presParOf" srcId="{DAC2D3D5-20D5-4FE4-A1CD-2ECF60D202F4}" destId="{FA299164-C116-49C6-9E7F-99EE915A288F}" srcOrd="1" destOrd="0" presId="urn:microsoft.com/office/officeart/2005/8/layout/vList3#2"/>
    <dgm:cxn modelId="{2CACB0EE-2D6C-473C-B85B-771F778EF604}" type="presParOf" srcId="{DAC2D3D5-20D5-4FE4-A1CD-2ECF60D202F4}" destId="{72BE0988-6CD5-4DE2-BEED-B79E735C2687}" srcOrd="2" destOrd="0" presId="urn:microsoft.com/office/officeart/2005/8/layout/vList3#2"/>
    <dgm:cxn modelId="{11485F07-A8C1-419E-A7F9-5E51DD257D90}" type="presParOf" srcId="{72BE0988-6CD5-4DE2-BEED-B79E735C2687}" destId="{E0CD372C-5707-4AD3-8A5D-0B2F78DA9A79}" srcOrd="0" destOrd="0" presId="urn:microsoft.com/office/officeart/2005/8/layout/vList3#2"/>
    <dgm:cxn modelId="{906FDEB4-149E-465E-A9E3-B546C610A7B1}" type="presParOf" srcId="{72BE0988-6CD5-4DE2-BEED-B79E735C2687}" destId="{26E1EF95-AFE8-4BF0-8987-6DB852389E6D}" srcOrd="1" destOrd="0" presId="urn:microsoft.com/office/officeart/2005/8/layout/vList3#2"/>
    <dgm:cxn modelId="{3DC801E0-1FAC-4669-A293-FC51070AC50D}" type="presParOf" srcId="{DAC2D3D5-20D5-4FE4-A1CD-2ECF60D202F4}" destId="{4883F553-E2BD-4D34-9D22-CE465A1872A1}" srcOrd="3" destOrd="0" presId="urn:microsoft.com/office/officeart/2005/8/layout/vList3#2"/>
    <dgm:cxn modelId="{03B60A2B-BEF5-4255-8CD9-47A006D5B953}" type="presParOf" srcId="{DAC2D3D5-20D5-4FE4-A1CD-2ECF60D202F4}" destId="{EDCDEA3D-D331-4A92-81D3-A82BAA1A0A8C}" srcOrd="4" destOrd="0" presId="urn:microsoft.com/office/officeart/2005/8/layout/vList3#2"/>
    <dgm:cxn modelId="{B92EAB71-C7F6-433A-A7F6-93F5B9EEBAF9}" type="presParOf" srcId="{EDCDEA3D-D331-4A92-81D3-A82BAA1A0A8C}" destId="{373509E1-8EF1-4C79-ABB4-47FA9D913580}" srcOrd="0" destOrd="0" presId="urn:microsoft.com/office/officeart/2005/8/layout/vList3#2"/>
    <dgm:cxn modelId="{04DB37A2-DBEF-4E90-B813-F842727D0191}" type="presParOf" srcId="{EDCDEA3D-D331-4A92-81D3-A82BAA1A0A8C}" destId="{8ED4D687-7E9B-40A1-A2E3-19073D13E282}" srcOrd="1" destOrd="0" presId="urn:microsoft.com/office/officeart/2005/8/layout/vList3#2"/>
    <dgm:cxn modelId="{3D00C8BB-3AC1-4EC3-96D4-3F3BF2EBED32}" type="presParOf" srcId="{DAC2D3D5-20D5-4FE4-A1CD-2ECF60D202F4}" destId="{CD1A5E24-5689-46BF-9D7B-127533E07D8A}" srcOrd="5" destOrd="0" presId="urn:microsoft.com/office/officeart/2005/8/layout/vList3#2"/>
    <dgm:cxn modelId="{8A559B77-8491-4EDE-A1AD-CDF33951AB43}" type="presParOf" srcId="{DAC2D3D5-20D5-4FE4-A1CD-2ECF60D202F4}" destId="{FBCD55B1-C60E-4D3F-9958-CD6D77639E62}" srcOrd="6" destOrd="0" presId="urn:microsoft.com/office/officeart/2005/8/layout/vList3#2"/>
    <dgm:cxn modelId="{0487D672-56C4-47ED-B920-0FE9F032691E}" type="presParOf" srcId="{FBCD55B1-C60E-4D3F-9958-CD6D77639E62}" destId="{4D5E01E8-3BB6-4B5C-AE45-8481E1DC9BE9}" srcOrd="0" destOrd="0" presId="urn:microsoft.com/office/officeart/2005/8/layout/vList3#2"/>
    <dgm:cxn modelId="{8072FC37-E9E5-4806-996B-6567C58CE1B0}" type="presParOf" srcId="{FBCD55B1-C60E-4D3F-9958-CD6D77639E62}" destId="{78D6DA4E-7E58-4D4F-BCC3-A9EBB5428887}" srcOrd="1" destOrd="0" presId="urn:microsoft.com/office/officeart/2005/8/layout/vList3#2"/>
    <dgm:cxn modelId="{E4B57675-450C-4E05-BA80-EA6F92AC4DF7}" type="presParOf" srcId="{DAC2D3D5-20D5-4FE4-A1CD-2ECF60D202F4}" destId="{E52AD612-C63B-4AFA-9A4B-BCDC4B91F45A}" srcOrd="7" destOrd="0" presId="urn:microsoft.com/office/officeart/2005/8/layout/vList3#2"/>
    <dgm:cxn modelId="{1966E8C6-5AD1-47D1-AC65-9A9CCA6F923A}" type="presParOf" srcId="{DAC2D3D5-20D5-4FE4-A1CD-2ECF60D202F4}" destId="{6E49F724-C80F-4CCC-9365-8017907729E3}" srcOrd="8" destOrd="0" presId="urn:microsoft.com/office/officeart/2005/8/layout/vList3#2"/>
    <dgm:cxn modelId="{7C0135B9-9776-467B-B880-7E86FE2BDDBF}" type="presParOf" srcId="{6E49F724-C80F-4CCC-9365-8017907729E3}" destId="{612105F1-3DE9-4C9B-A515-1579DB44588D}" srcOrd="0" destOrd="0" presId="urn:microsoft.com/office/officeart/2005/8/layout/vList3#2"/>
    <dgm:cxn modelId="{C21FA37B-A480-4F1F-BA65-44D85C3286A0}" type="presParOf" srcId="{6E49F724-C80F-4CCC-9365-8017907729E3}" destId="{7DCADCA2-3160-43BF-991A-B7B4E1045EA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59" y="1119506"/>
            <a:ext cx="8641557" cy="2381521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59" y="3592866"/>
            <a:ext cx="8641557" cy="1651546"/>
          </a:xfrm>
        </p:spPr>
        <p:txBody>
          <a:bodyPr/>
          <a:lstStyle>
            <a:lvl1pPr marL="0" indent="0" algn="ctr">
              <a:buNone/>
              <a:defRPr sz="1700"/>
            </a:lvl1pPr>
            <a:lvl2pPr marL="328315" indent="0" algn="ctr">
              <a:buNone/>
              <a:defRPr sz="1400"/>
            </a:lvl2pPr>
            <a:lvl3pPr marL="656631" indent="0" algn="ctr">
              <a:buNone/>
              <a:defRPr sz="1300"/>
            </a:lvl3pPr>
            <a:lvl4pPr marL="984946" indent="0" algn="ctr">
              <a:buNone/>
              <a:defRPr sz="1100"/>
            </a:lvl4pPr>
            <a:lvl5pPr marL="1313261" indent="0" algn="ctr">
              <a:buNone/>
              <a:defRPr sz="1100"/>
            </a:lvl5pPr>
            <a:lvl6pPr marL="1641577" indent="0" algn="ctr">
              <a:buNone/>
              <a:defRPr sz="1100"/>
            </a:lvl6pPr>
            <a:lvl7pPr marL="1969892" indent="0" algn="ctr">
              <a:buNone/>
              <a:defRPr sz="1100"/>
            </a:lvl7pPr>
            <a:lvl8pPr marL="2298207" indent="0" algn="ctr">
              <a:buNone/>
              <a:defRPr sz="1100"/>
            </a:lvl8pPr>
            <a:lvl9pPr marL="2626523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41790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3932363" y="149"/>
            <a:ext cx="2688436" cy="285292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3311" y="6566738"/>
            <a:ext cx="2688436" cy="273801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0694" y="8978"/>
            <a:ext cx="4901381" cy="3321521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48" y="484265"/>
            <a:ext cx="4968895" cy="1322188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449" y="2148480"/>
            <a:ext cx="4901383" cy="4039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847" y="3510041"/>
            <a:ext cx="4901381" cy="33215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43" y="1820977"/>
            <a:ext cx="9937790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41790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8833640" y="37883"/>
            <a:ext cx="2688436" cy="285292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3311" y="6566738"/>
            <a:ext cx="2688436" cy="273801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5" y="233405"/>
            <a:ext cx="10717929" cy="1032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073" y="2297598"/>
            <a:ext cx="3785454" cy="161671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2838" y="2297598"/>
            <a:ext cx="3785454" cy="161671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0240" y="2297598"/>
            <a:ext cx="2839763" cy="161671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073" y="4047831"/>
            <a:ext cx="2839763" cy="161671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7961" y="4047831"/>
            <a:ext cx="3785454" cy="161671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8726" y="4047831"/>
            <a:ext cx="3785454" cy="161671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5578" y="1490036"/>
            <a:ext cx="10717929" cy="625465"/>
          </a:xfrm>
        </p:spPr>
        <p:txBody>
          <a:bodyPr/>
          <a:lstStyle>
            <a:lvl1pPr marL="0" indent="0">
              <a:buNone/>
              <a:defRPr/>
            </a:lvl1pPr>
            <a:lvl2pPr marL="328315" indent="0">
              <a:buNone/>
              <a:defRPr/>
            </a:lvl2pPr>
            <a:lvl3pPr marL="656631" indent="0">
              <a:buNone/>
              <a:defRPr/>
            </a:lvl3pPr>
            <a:lvl4pPr marL="984946" indent="0">
              <a:buNone/>
              <a:defRPr/>
            </a:lvl4pPr>
            <a:lvl5pPr marL="1313261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64196"/>
            <a:ext cx="5394167" cy="13221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56036"/>
            <a:ext cx="3716168" cy="1596126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383" y="984911"/>
            <a:ext cx="5833050" cy="48612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2052162"/>
            <a:ext cx="3716168" cy="3801883"/>
          </a:xfrm>
        </p:spPr>
        <p:txBody>
          <a:bodyPr/>
          <a:lstStyle>
            <a:lvl1pPr marL="0" indent="0">
              <a:buNone/>
              <a:defRPr sz="1100"/>
            </a:lvl1pPr>
            <a:lvl2pPr marL="328315" indent="0">
              <a:buNone/>
              <a:defRPr sz="1000"/>
            </a:lvl2pPr>
            <a:lvl3pPr marL="656631" indent="0">
              <a:buNone/>
              <a:defRPr sz="900"/>
            </a:lvl3pPr>
            <a:lvl4pPr marL="984946" indent="0">
              <a:buNone/>
              <a:defRPr sz="700"/>
            </a:lvl4pPr>
            <a:lvl5pPr marL="1313261" indent="0">
              <a:buNone/>
              <a:defRPr sz="700"/>
            </a:lvl5pPr>
            <a:lvl6pPr marL="1641577" indent="0">
              <a:buNone/>
              <a:defRPr sz="700"/>
            </a:lvl6pPr>
            <a:lvl7pPr marL="1969892" indent="0">
              <a:buNone/>
              <a:defRPr sz="700"/>
            </a:lvl7pPr>
            <a:lvl8pPr marL="2298207" indent="0">
              <a:buNone/>
              <a:defRPr sz="700"/>
            </a:lvl8pPr>
            <a:lvl9pPr marL="262652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56036"/>
            <a:ext cx="3716168" cy="1596126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383" y="984911"/>
            <a:ext cx="5833050" cy="4861216"/>
          </a:xfrm>
        </p:spPr>
        <p:txBody>
          <a:bodyPr/>
          <a:lstStyle>
            <a:lvl1pPr marL="0" indent="0">
              <a:buNone/>
              <a:defRPr sz="2300"/>
            </a:lvl1pPr>
            <a:lvl2pPr marL="328315" indent="0">
              <a:buNone/>
              <a:defRPr sz="2000"/>
            </a:lvl2pPr>
            <a:lvl3pPr marL="656631" indent="0">
              <a:buNone/>
              <a:defRPr sz="1700"/>
            </a:lvl3pPr>
            <a:lvl4pPr marL="984946" indent="0">
              <a:buNone/>
              <a:defRPr sz="1400"/>
            </a:lvl4pPr>
            <a:lvl5pPr marL="1313261" indent="0">
              <a:buNone/>
              <a:defRPr sz="1400"/>
            </a:lvl5pPr>
            <a:lvl6pPr marL="1641577" indent="0">
              <a:buNone/>
              <a:defRPr sz="1400"/>
            </a:lvl6pPr>
            <a:lvl7pPr marL="1969892" indent="0">
              <a:buNone/>
              <a:defRPr sz="1400"/>
            </a:lvl7pPr>
            <a:lvl8pPr marL="2298207" indent="0">
              <a:buNone/>
              <a:defRPr sz="1400"/>
            </a:lvl8pPr>
            <a:lvl9pPr marL="2626523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2052162"/>
            <a:ext cx="3716168" cy="3801883"/>
          </a:xfrm>
        </p:spPr>
        <p:txBody>
          <a:bodyPr/>
          <a:lstStyle>
            <a:lvl1pPr marL="0" indent="0">
              <a:buNone/>
              <a:defRPr sz="1100"/>
            </a:lvl1pPr>
            <a:lvl2pPr marL="328315" indent="0">
              <a:buNone/>
              <a:defRPr sz="1000"/>
            </a:lvl2pPr>
            <a:lvl3pPr marL="656631" indent="0">
              <a:buNone/>
              <a:defRPr sz="900"/>
            </a:lvl3pPr>
            <a:lvl4pPr marL="984946" indent="0">
              <a:buNone/>
              <a:defRPr sz="700"/>
            </a:lvl4pPr>
            <a:lvl5pPr marL="1313261" indent="0">
              <a:buNone/>
              <a:defRPr sz="700"/>
            </a:lvl5pPr>
            <a:lvl6pPr marL="1641577" indent="0">
              <a:buNone/>
              <a:defRPr sz="700"/>
            </a:lvl6pPr>
            <a:lvl7pPr marL="1969892" indent="0">
              <a:buNone/>
              <a:defRPr sz="700"/>
            </a:lvl7pPr>
            <a:lvl8pPr marL="2298207" indent="0">
              <a:buNone/>
              <a:defRPr sz="700"/>
            </a:lvl8pPr>
            <a:lvl9pPr marL="262652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6" y="364195"/>
            <a:ext cx="2484447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64195"/>
            <a:ext cx="7309316" cy="5797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1522075" cy="684053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43" y="2118668"/>
            <a:ext cx="9937790" cy="15264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8315" indent="0">
              <a:buNone/>
              <a:defRPr>
                <a:solidFill>
                  <a:schemeClr val="bg1"/>
                </a:solidFill>
              </a:defRPr>
            </a:lvl2pPr>
            <a:lvl3pPr marL="656631" indent="0">
              <a:buNone/>
              <a:defRPr>
                <a:solidFill>
                  <a:schemeClr val="bg1"/>
                </a:solidFill>
              </a:defRPr>
            </a:lvl3pPr>
            <a:lvl4pPr marL="984946" indent="0">
              <a:buNone/>
              <a:defRPr>
                <a:solidFill>
                  <a:schemeClr val="bg1"/>
                </a:solidFill>
              </a:defRPr>
            </a:lvl4pPr>
            <a:lvl5pPr marL="131326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1" y="1705386"/>
            <a:ext cx="9937790" cy="2845473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4577779"/>
            <a:ext cx="9937790" cy="1496367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8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56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849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132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415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698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982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6265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4" y="1820977"/>
            <a:ext cx="4896882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1" y="1820977"/>
            <a:ext cx="4896882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3" y="364196"/>
            <a:ext cx="9937790" cy="1322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44" y="1676882"/>
            <a:ext cx="4874377" cy="82181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8315" indent="0">
              <a:buNone/>
              <a:defRPr sz="1400" b="1"/>
            </a:lvl2pPr>
            <a:lvl3pPr marL="656631" indent="0">
              <a:buNone/>
              <a:defRPr sz="1300" b="1"/>
            </a:lvl3pPr>
            <a:lvl4pPr marL="984946" indent="0">
              <a:buNone/>
              <a:defRPr sz="1100" b="1"/>
            </a:lvl4pPr>
            <a:lvl5pPr marL="1313261" indent="0">
              <a:buNone/>
              <a:defRPr sz="1100" b="1"/>
            </a:lvl5pPr>
            <a:lvl6pPr marL="1641577" indent="0">
              <a:buNone/>
              <a:defRPr sz="1100" b="1"/>
            </a:lvl6pPr>
            <a:lvl7pPr marL="1969892" indent="0">
              <a:buNone/>
              <a:defRPr sz="1100" b="1"/>
            </a:lvl7pPr>
            <a:lvl8pPr marL="2298207" indent="0">
              <a:buNone/>
              <a:defRPr sz="1100" b="1"/>
            </a:lvl8pPr>
            <a:lvl9pPr marL="262652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44" y="2498697"/>
            <a:ext cx="4874377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676882"/>
            <a:ext cx="4898383" cy="82181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8315" indent="0">
              <a:buNone/>
              <a:defRPr sz="1400" b="1"/>
            </a:lvl2pPr>
            <a:lvl3pPr marL="656631" indent="0">
              <a:buNone/>
              <a:defRPr sz="1300" b="1"/>
            </a:lvl3pPr>
            <a:lvl4pPr marL="984946" indent="0">
              <a:buNone/>
              <a:defRPr sz="1100" b="1"/>
            </a:lvl4pPr>
            <a:lvl5pPr marL="1313261" indent="0">
              <a:buNone/>
              <a:defRPr sz="1100" b="1"/>
            </a:lvl5pPr>
            <a:lvl6pPr marL="1641577" indent="0">
              <a:buNone/>
              <a:defRPr sz="1100" b="1"/>
            </a:lvl6pPr>
            <a:lvl7pPr marL="1969892" indent="0">
              <a:buNone/>
              <a:defRPr sz="1100" b="1"/>
            </a:lvl7pPr>
            <a:lvl8pPr marL="2298207" indent="0">
              <a:buNone/>
              <a:defRPr sz="1100" b="1"/>
            </a:lvl8pPr>
            <a:lvl9pPr marL="262652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498697"/>
            <a:ext cx="4898383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474" y="580"/>
            <a:ext cx="2381532" cy="6840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182" y="233405"/>
            <a:ext cx="7514751" cy="1032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181" y="1445312"/>
            <a:ext cx="7514854" cy="4684431"/>
          </a:xfrm>
        </p:spPr>
        <p:txBody>
          <a:bodyPr/>
          <a:lstStyle>
            <a:lvl1pPr marL="0" indent="0">
              <a:buNone/>
              <a:defRPr/>
            </a:lvl1pPr>
            <a:lvl2pPr marL="328315" indent="0">
              <a:buNone/>
              <a:defRPr/>
            </a:lvl2pPr>
            <a:lvl3pPr marL="656631" indent="0">
              <a:buNone/>
              <a:defRPr/>
            </a:lvl3pPr>
            <a:lvl4pPr marL="984946" indent="0">
              <a:buNone/>
              <a:defRPr/>
            </a:lvl4pPr>
            <a:lvl5pPr marL="1313261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5" y="364196"/>
            <a:ext cx="9937788" cy="1322188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1765" y="6755181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1" y="49375"/>
            <a:ext cx="2688436" cy="273801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8867095" y="6580129"/>
            <a:ext cx="2688436" cy="273801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43" y="2028411"/>
            <a:ext cx="9870278" cy="4039401"/>
          </a:xfrm>
        </p:spPr>
        <p:txBody>
          <a:bodyPr/>
          <a:lstStyle>
            <a:lvl1pPr marL="0" indent="0">
              <a:buNone/>
              <a:defRPr/>
            </a:lvl1pPr>
            <a:lvl2pPr marL="328315" indent="0">
              <a:buNone/>
              <a:defRPr/>
            </a:lvl2pPr>
            <a:lvl3pPr marL="656631" indent="0">
              <a:buNone/>
              <a:defRPr/>
            </a:lvl3pPr>
            <a:lvl4pPr marL="984946" indent="0">
              <a:buNone/>
              <a:defRPr/>
            </a:lvl4pPr>
            <a:lvl5pPr marL="1313261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036" y="364196"/>
            <a:ext cx="4968897" cy="1322188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1765" y="6755181"/>
            <a:ext cx="11522075" cy="9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704" y="-573"/>
            <a:ext cx="4901381" cy="6841112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4921088" y="35984"/>
            <a:ext cx="2688436" cy="273801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8867095" y="6580129"/>
            <a:ext cx="2688436" cy="273801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1038" y="2028411"/>
            <a:ext cx="4901383" cy="4039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64196"/>
            <a:ext cx="9937790" cy="1322188"/>
          </a:xfrm>
          <a:prstGeom prst="rect">
            <a:avLst/>
          </a:prstGeom>
        </p:spPr>
        <p:txBody>
          <a:bodyPr vert="horz" lIns="65663" tIns="32832" rIns="65663" bIns="3283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43" y="1820977"/>
            <a:ext cx="9937790" cy="4340259"/>
          </a:xfrm>
          <a:prstGeom prst="rect">
            <a:avLst/>
          </a:prstGeom>
        </p:spPr>
        <p:txBody>
          <a:bodyPr vert="horz" lIns="65663" tIns="32832" rIns="65663" bIns="3283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43" y="6340167"/>
            <a:ext cx="2592467" cy="364195"/>
          </a:xfrm>
          <a:prstGeom prst="rect">
            <a:avLst/>
          </a:prstGeom>
        </p:spPr>
        <p:txBody>
          <a:bodyPr vert="horz" lIns="65663" tIns="32832" rIns="65663" bIns="3283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687" y="6340167"/>
            <a:ext cx="3888701" cy="364195"/>
          </a:xfrm>
          <a:prstGeom prst="rect">
            <a:avLst/>
          </a:prstGeom>
        </p:spPr>
        <p:txBody>
          <a:bodyPr vert="horz" lIns="65663" tIns="32832" rIns="65663" bIns="3283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466" y="6340167"/>
            <a:ext cx="2592467" cy="364195"/>
          </a:xfrm>
          <a:prstGeom prst="rect">
            <a:avLst/>
          </a:prstGeom>
        </p:spPr>
        <p:txBody>
          <a:bodyPr vert="horz" lIns="65663" tIns="32832" rIns="65663" bIns="3283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392" y="366458"/>
            <a:ext cx="716125" cy="7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5663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158" indent="-164158" algn="l" defTabSz="656631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2473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88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104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419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05734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34050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62365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90680" indent="-164158" algn="l" defTabSz="656631" rtl="0" eaLnBrk="1" latinLnBrk="0" hangingPunct="1">
        <a:lnSpc>
          <a:spcPct val="90000"/>
        </a:lnSpc>
        <a:spcBef>
          <a:spcPts val="35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8315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6631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4946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3261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1577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9892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98207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26523" algn="l" defTabSz="65663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126037" y="765269"/>
            <a:ext cx="6570000" cy="3555000"/>
          </a:xfrm>
          <a:prstGeom prst="rect">
            <a:avLst/>
          </a:prstGeom>
        </p:spPr>
        <p:txBody>
          <a:bodyPr lIns="65663" tIns="32832" rIns="65663" bIns="32832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Как изменится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порядок предоставления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компенсации части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родительской платы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за присмотр и уход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в детских садах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в 2024 году?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932" y="2610269"/>
            <a:ext cx="5530143" cy="3889524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pic>
        <p:nvPicPr>
          <p:cNvPr id="5" name="Picture 2" descr="\\server\Общие\_АППАРАТ\Орлов\Эмблема УО 2023\эмблема УО 2023 2 вар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9956" y="233405"/>
            <a:ext cx="1116081" cy="1071865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06831" y="3240269"/>
            <a:ext cx="985137" cy="1039762"/>
          </a:xfrm>
          <a:prstGeom prst="actionButtonHel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2296037" y="4410269"/>
            <a:ext cx="1871203" cy="1615875"/>
          </a:xfrm>
          <a:prstGeom prst="actionButtonHel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8101037" y="360269"/>
            <a:ext cx="1212755" cy="1125000"/>
          </a:xfrm>
          <a:prstGeom prst="actionButtonHel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9226037" y="2295269"/>
            <a:ext cx="543599" cy="585000"/>
          </a:xfrm>
          <a:prstGeom prst="actionButtonHel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4816037" y="4500269"/>
            <a:ext cx="606377" cy="630000"/>
          </a:xfrm>
          <a:prstGeom prst="actionButtonHel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ая прямоугольная выноска 15"/>
          <p:cNvSpPr/>
          <p:nvPr/>
        </p:nvSpPr>
        <p:spPr>
          <a:xfrm>
            <a:off x="3106037" y="270269"/>
            <a:ext cx="2601586" cy="1122135"/>
          </a:xfrm>
          <a:prstGeom prst="wedgeRoundRectCallout">
            <a:avLst>
              <a:gd name="adj1" fmla="val -59243"/>
              <a:gd name="adj2" fmla="val 11885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Почему вносятся изменения?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456037" y="2655269"/>
            <a:ext cx="6390000" cy="3097094"/>
          </a:xfrm>
          <a:prstGeom prst="wedgeRoundRectCallout">
            <a:avLst>
              <a:gd name="adj1" fmla="val 43820"/>
              <a:gd name="adj2" fmla="val 7209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Утвержден Единый стандарт предоставления государственной услуги «Выплата компенсации родительской платы за присмотр и уход за детьми в государственных и муниципальных образовательных организациях, находящихся на территории Российской Федерации», который вступил в силу с 01 июля 2023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96037" y="270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06037" y="5625269"/>
            <a:ext cx="2610000" cy="765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016037" y="270269"/>
            <a:ext cx="2826585" cy="1122135"/>
          </a:xfrm>
          <a:prstGeom prst="wedgeRoundRectCallout">
            <a:avLst>
              <a:gd name="adj1" fmla="val -56334"/>
              <a:gd name="adj2" fmla="val 12489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Что изменится?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076037" y="2790269"/>
            <a:ext cx="4680000" cy="2295000"/>
          </a:xfrm>
          <a:prstGeom prst="wedgeRoundRectCallout">
            <a:avLst>
              <a:gd name="adj1" fmla="val 50006"/>
              <a:gd name="adj2" fmla="val 7502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Сначала надо будет полностью оплатить  месяц пребывания ребенка в детском саду, а потом получить компенсацию в денежной форме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6037" y="5670269"/>
            <a:ext cx="2610000" cy="666470"/>
          </a:xfrm>
          <a:prstGeom prst="rect">
            <a:avLst/>
          </a:prstGeom>
        </p:spPr>
        <p:txBody>
          <a:bodyPr wrap="square" lIns="65663" tIns="32832" rIns="65663" bIns="32832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Сейчас родители вносят плату за детский сад, уменьшенную на размер компенсации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496037" y="270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2836037" y="225269"/>
            <a:ext cx="2835001" cy="1122135"/>
          </a:xfrm>
          <a:prstGeom prst="wedgeRoundRectCallout">
            <a:avLst>
              <a:gd name="adj1" fmla="val -43490"/>
              <a:gd name="adj2" fmla="val 7736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ПРИМЕР ?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6037" y="270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706037" y="1710269"/>
            <a:ext cx="4410000" cy="4545000"/>
            <a:chOff x="2476037" y="1496149"/>
            <a:chExt cx="4410000" cy="4545000"/>
          </a:xfrm>
        </p:grpSpPr>
        <p:sp>
          <p:nvSpPr>
            <p:cNvPr id="18" name="Скругленная прямоугольная выноска 17"/>
            <p:cNvSpPr/>
            <p:nvPr/>
          </p:nvSpPr>
          <p:spPr>
            <a:xfrm>
              <a:off x="2476037" y="1496149"/>
              <a:ext cx="4410000" cy="4545000"/>
            </a:xfrm>
            <a:prstGeom prst="wedgeRoundRectCallout">
              <a:avLst>
                <a:gd name="adj1" fmla="val 46574"/>
                <a:gd name="adj2" fmla="val 61323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63" tIns="32832" rIns="65663" bIns="32832" rtlCol="0" anchor="ctr"/>
            <a:lstStyle/>
            <a:p>
              <a:pPr algn="ctr"/>
              <a:endParaRPr lang="ru-RU" sz="2000" b="1" dirty="0" smtClean="0"/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2614320" y="1631149"/>
              <a:ext cx="4186816" cy="4275000"/>
            </a:xfrm>
            <a:prstGeom prst="wedgeRoundRectCallout">
              <a:avLst>
                <a:gd name="adj1" fmla="val -9057"/>
                <a:gd name="adj2" fmla="val 36616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63" tIns="32832" rIns="65663" bIns="32832" rtlCol="0" anchor="ctr"/>
            <a:lstStyle/>
            <a:p>
              <a:pPr algn="ctr"/>
              <a:endParaRPr lang="ru-RU" sz="23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66395"/>
              </p:ext>
            </p:extLst>
          </p:nvPr>
        </p:nvGraphicFramePr>
        <p:xfrm>
          <a:off x="6867728" y="2070269"/>
          <a:ext cx="414000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000"/>
                <a:gridCol w="207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Порядок предоставления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компенсации родительской платы в детских садах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Было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Будет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Ребенок посещал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детский сад в течение 20 дней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Расчет родительской платы: 199,15 руб. х 20 дней = 3 983,00 руб.;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Расчет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компенсации: 191,70 руб. х 30% (размер компенсации) х 20 дней = 1 150,20 руб.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Родитель получает квитанцию на сумму 2 832,80 руб. = 3 983,00 руб. – 1 150,20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руб.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Родитель получает квитанцию на сумму 3983,00 руб.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Родитель оплачивает квитанцию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Родитель своевременно оплачивает квитанцию (сроки оплаты по квитанции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указаны в договоре об образовании между родителем и детским садом)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Перечисление компенсации до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</a:rPr>
                        <a:t> 15 числа месяца следующего за прошедшим в сумме 1150,20 руб., на счет, указанный родителем (например: квитанцию оплатили в ноябре, компенсация придет до 15 декабря)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2791037" y="225269"/>
            <a:ext cx="2826585" cy="1260000"/>
          </a:xfrm>
          <a:prstGeom prst="wedgeRoundRectCallout">
            <a:avLst>
              <a:gd name="adj1" fmla="val -47348"/>
              <a:gd name="adj2" fmla="val 8264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Размер компенсации изменится?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491037" y="1755269"/>
            <a:ext cx="5445000" cy="3772094"/>
          </a:xfrm>
          <a:prstGeom prst="wedgeRoundRectCallout">
            <a:avLst>
              <a:gd name="adj1" fmla="val 40044"/>
              <a:gd name="adj2" fmla="val 6444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400" b="1" dirty="0" smtClean="0"/>
              <a:t>Размер компенсации </a:t>
            </a:r>
          </a:p>
          <a:p>
            <a:pPr algn="ctr"/>
            <a:r>
              <a:rPr lang="ru-RU" sz="2400" b="1" dirty="0" smtClean="0"/>
              <a:t>останется прежним:</a:t>
            </a:r>
          </a:p>
          <a:p>
            <a:pPr algn="ctr"/>
            <a:endParaRPr lang="ru-RU" sz="2400" b="1" dirty="0" smtClean="0"/>
          </a:p>
          <a:p>
            <a:pPr marL="271463"/>
            <a:r>
              <a:rPr lang="ru-RU" sz="2400" b="1" dirty="0" smtClean="0"/>
              <a:t>     30%  - на первого ребенка, </a:t>
            </a:r>
          </a:p>
          <a:p>
            <a:pPr marL="271463"/>
            <a:r>
              <a:rPr lang="ru-RU" sz="2400" b="1" dirty="0" smtClean="0"/>
              <a:t>     50 % - на второго ребенка, </a:t>
            </a:r>
          </a:p>
          <a:p>
            <a:pPr marL="982663" indent="-711200"/>
            <a:r>
              <a:rPr lang="ru-RU" sz="2400" b="1" dirty="0" smtClean="0"/>
              <a:t>     70 % - на третьего и последующих детей   в семье</a:t>
            </a:r>
            <a:endParaRPr lang="ru-RU" sz="2400" b="1" dirty="0" smtClean="0">
              <a:solidFill>
                <a:schemeClr val="bg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6037" y="270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2701038" y="270269"/>
            <a:ext cx="3780000" cy="1575000"/>
          </a:xfrm>
          <a:prstGeom prst="wedgeRoundRectCallout">
            <a:avLst>
              <a:gd name="adj1" fmla="val -46523"/>
              <a:gd name="adj2" fmla="val 7670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Родителям, которым компенсация уже назначена, надо подавать новый пакет документов?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526037" y="2160269"/>
            <a:ext cx="4275000" cy="3690000"/>
          </a:xfrm>
          <a:prstGeom prst="wedgeRoundRectCallout">
            <a:avLst>
              <a:gd name="adj1" fmla="val 43170"/>
              <a:gd name="adj2" fmla="val 6206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1700" b="1" dirty="0" smtClean="0"/>
              <a:t>Родителям, которым  компенсация назначена до вступления в силу нового порядка, заново подавать пакет документов </a:t>
            </a:r>
            <a:r>
              <a:rPr lang="ru-RU" sz="1800" b="1" dirty="0" smtClean="0"/>
              <a:t>НЕ ТРЕБУЕТСЯ</a:t>
            </a:r>
            <a:r>
              <a:rPr lang="ru-RU" sz="1700" b="1" dirty="0" smtClean="0"/>
              <a:t>. </a:t>
            </a:r>
          </a:p>
          <a:p>
            <a:pPr algn="ctr"/>
            <a:endParaRPr lang="ru-RU" sz="1700" b="1" dirty="0" smtClean="0"/>
          </a:p>
          <a:p>
            <a:pPr algn="ctr"/>
            <a:r>
              <a:rPr lang="ru-RU" sz="1700" b="1" dirty="0" smtClean="0"/>
              <a:t> Необходимо лишь подать ЗАЯВЛЕНИЕ с указанием способа получения компенсации (куда будет перечисляться сумма компенсации).</a:t>
            </a:r>
          </a:p>
          <a:p>
            <a:pPr algn="ctr"/>
            <a:r>
              <a:rPr lang="ru-RU" sz="1700" b="1" dirty="0" smtClean="0"/>
              <a:t>Прием таких заявлений будет организован в детском саду в январе 2024 года.</a:t>
            </a:r>
          </a:p>
        </p:txBody>
      </p:sp>
      <p:sp>
        <p:nvSpPr>
          <p:cNvPr id="5" name="Овал 4"/>
          <p:cNvSpPr/>
          <p:nvPr/>
        </p:nvSpPr>
        <p:spPr>
          <a:xfrm>
            <a:off x="496037" y="270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75269"/>
            <a:ext cx="3241037" cy="2318521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256037" y="2115269"/>
            <a:ext cx="4455000" cy="3690000"/>
          </a:xfrm>
          <a:prstGeom prst="wedgeRoundRectCallout">
            <a:avLst>
              <a:gd name="adj1" fmla="val 67525"/>
              <a:gd name="adj2" fmla="val -371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000" b="1" dirty="0" smtClean="0"/>
              <a:t>Компенсация родительской платы за присмотр и уход – это мера материальной поддержки семьи.</a:t>
            </a:r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Право на ее получение имеет один из родителей (законных представителей), внесших родительскую плату.</a:t>
            </a:r>
            <a:endParaRPr lang="ru-RU" sz="2000" b="1" dirty="0" smtClean="0">
              <a:solidFill>
                <a:schemeClr val="bg2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46037" y="1530269"/>
            <a:ext cx="2205000" cy="2115000"/>
          </a:xfrm>
          <a:prstGeom prst="wedgeRoundRectCallout">
            <a:avLst>
              <a:gd name="adj1" fmla="val -37257"/>
              <a:gd name="adj2" fmla="val 8623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Получение компенсации 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–  это возможность снять финансовую нагрузку на семью!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66037" y="495269"/>
            <a:ext cx="1395000" cy="1350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861037" y="450269"/>
            <a:ext cx="3870000" cy="1080000"/>
          </a:xfrm>
          <a:prstGeom prst="wedgeRoundRectCallout">
            <a:avLst>
              <a:gd name="adj1" fmla="val -37831"/>
              <a:gd name="adj2" fmla="val -7085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Подать заявление для получения компенсации можно любым удобным способом:</a:t>
            </a:r>
          </a:p>
        </p:txBody>
      </p:sp>
      <p:sp>
        <p:nvSpPr>
          <p:cNvPr id="8" name="Овал 7"/>
          <p:cNvSpPr/>
          <p:nvPr/>
        </p:nvSpPr>
        <p:spPr>
          <a:xfrm>
            <a:off x="496037" y="315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756037" y="1980269"/>
          <a:ext cx="5804999" cy="427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0525"/>
            <a:ext cx="2564220" cy="4505692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636037" y="2295269"/>
            <a:ext cx="5535000" cy="3555000"/>
          </a:xfrm>
          <a:prstGeom prst="wedgeRoundRectCallout">
            <a:avLst>
              <a:gd name="adj1" fmla="val 42745"/>
              <a:gd name="adj2" fmla="val 64520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1700" b="1" dirty="0" smtClean="0">
                <a:solidFill>
                  <a:schemeClr val="bg2"/>
                </a:solidFill>
              </a:rPr>
              <a:t>Звоните на «горячую линию»  Управления образования </a:t>
            </a:r>
            <a:r>
              <a:rPr lang="ru-RU" sz="1700" b="1" dirty="0" smtClean="0">
                <a:solidFill>
                  <a:schemeClr val="bg2"/>
                </a:solidFill>
              </a:rPr>
              <a:t>МР «Печора»</a:t>
            </a:r>
          </a:p>
          <a:p>
            <a:pPr algn="ctr"/>
            <a:r>
              <a:rPr lang="ru-RU" sz="1700" b="1" dirty="0" smtClean="0">
                <a:solidFill>
                  <a:schemeClr val="bg2"/>
                </a:solidFill>
              </a:rPr>
              <a:t>по </a:t>
            </a:r>
            <a:r>
              <a:rPr lang="ru-RU" sz="1700" b="1" dirty="0" smtClean="0">
                <a:solidFill>
                  <a:schemeClr val="bg2"/>
                </a:solidFill>
              </a:rPr>
              <a:t>телефону</a:t>
            </a:r>
          </a:p>
          <a:p>
            <a:pPr algn="ctr"/>
            <a:endParaRPr lang="ru-RU" sz="17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2"/>
                </a:solidFill>
              </a:rPr>
              <a:t>      </a:t>
            </a:r>
            <a:r>
              <a:rPr lang="ru-RU" sz="4400" b="1" dirty="0" smtClean="0">
                <a:solidFill>
                  <a:schemeClr val="bg2"/>
                </a:solidFill>
              </a:rPr>
              <a:t>7-45-99</a:t>
            </a:r>
            <a:endParaRPr lang="ru-RU" sz="4400" b="1" dirty="0" smtClean="0">
              <a:solidFill>
                <a:schemeClr val="bg2"/>
              </a:solidFill>
            </a:endParaRPr>
          </a:p>
          <a:p>
            <a:pPr algn="ctr"/>
            <a:endParaRPr lang="ru-RU" sz="17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2"/>
                </a:solidFill>
              </a:rPr>
              <a:t>в будние дни с </a:t>
            </a:r>
            <a:r>
              <a:rPr lang="ru-RU" sz="1700" b="1" dirty="0" smtClean="0">
                <a:solidFill>
                  <a:schemeClr val="bg2"/>
                </a:solidFill>
              </a:rPr>
              <a:t>08.45 </a:t>
            </a:r>
            <a:r>
              <a:rPr lang="ru-RU" sz="1700" b="1" dirty="0" smtClean="0">
                <a:solidFill>
                  <a:schemeClr val="bg2"/>
                </a:solidFill>
              </a:rPr>
              <a:t>до 13.00 </a:t>
            </a:r>
          </a:p>
          <a:p>
            <a:pPr algn="ctr"/>
            <a:r>
              <a:rPr lang="ru-RU" sz="1700" b="1" dirty="0" smtClean="0">
                <a:solidFill>
                  <a:schemeClr val="bg2"/>
                </a:solidFill>
              </a:rPr>
              <a:t>                     </a:t>
            </a:r>
            <a:r>
              <a:rPr lang="ru-RU" sz="1700" b="1" dirty="0" smtClean="0">
                <a:solidFill>
                  <a:schemeClr val="bg2"/>
                </a:solidFill>
              </a:rPr>
              <a:t>     </a:t>
            </a:r>
            <a:r>
              <a:rPr lang="ru-RU" sz="1700" b="1" dirty="0" smtClean="0">
                <a:solidFill>
                  <a:schemeClr val="bg2"/>
                </a:solidFill>
              </a:rPr>
              <a:t>с </a:t>
            </a:r>
            <a:r>
              <a:rPr lang="ru-RU" sz="1700" b="1" dirty="0" smtClean="0">
                <a:solidFill>
                  <a:schemeClr val="bg2"/>
                </a:solidFill>
              </a:rPr>
              <a:t>14.00 до 17.00</a:t>
            </a:r>
            <a:endParaRPr lang="ru-RU" sz="1700" b="1" dirty="0" smtClean="0">
              <a:solidFill>
                <a:schemeClr val="bg2"/>
              </a:solidFill>
            </a:endParaRPr>
          </a:p>
          <a:p>
            <a:pPr algn="ctr"/>
            <a:endParaRPr lang="ru-RU" sz="1700" b="1" dirty="0" smtClean="0">
              <a:solidFill>
                <a:schemeClr val="bg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6037" y="315269"/>
            <a:ext cx="1395000" cy="135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746037" y="225269"/>
            <a:ext cx="3015000" cy="1440000"/>
          </a:xfrm>
          <a:prstGeom prst="wedgeRoundRectCallout">
            <a:avLst>
              <a:gd name="adj1" fmla="val -47348"/>
              <a:gd name="adj2" fmla="val 8264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3" tIns="32832" rIns="65663" bIns="32832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Куда обращаться, если остались вопросы ?</a:t>
            </a:r>
            <a:endParaRPr lang="ru-RU" sz="23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ebstockreview.net/images/telephone-clipart-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581037" y="3645269"/>
            <a:ext cx="810000" cy="63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413</Words>
  <Application>Microsoft Office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Administrator</cp:lastModifiedBy>
  <cp:revision>106</cp:revision>
  <dcterms:created xsi:type="dcterms:W3CDTF">2020-06-20T14:12:20Z</dcterms:created>
  <dcterms:modified xsi:type="dcterms:W3CDTF">2024-01-18T07:11:59Z</dcterms:modified>
</cp:coreProperties>
</file>